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drawings/drawing1.xml" ContentType="application/vnd.openxmlformats-officedocument.drawingml.chartshape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67" r:id="rId11"/>
    <p:sldId id="263" r:id="rId12"/>
    <p:sldId id="264" r:id="rId13"/>
    <p:sldId id="265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7" r:id="rId22"/>
    <p:sldId id="279" r:id="rId23"/>
    <p:sldId id="276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91" r:id="rId32"/>
    <p:sldId id="288" r:id="rId33"/>
    <p:sldId id="289" r:id="rId34"/>
    <p:sldId id="286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2" r:id="rId45"/>
    <p:sldId id="304" r:id="rId46"/>
    <p:sldId id="305" r:id="rId47"/>
    <p:sldId id="301" r:id="rId48"/>
    <p:sldId id="306" r:id="rId49"/>
    <p:sldId id="345" r:id="rId50"/>
    <p:sldId id="307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39" r:id="rId60"/>
    <p:sldId id="341" r:id="rId61"/>
    <p:sldId id="342" r:id="rId62"/>
    <p:sldId id="343" r:id="rId63"/>
    <p:sldId id="344" r:id="rId64"/>
    <p:sldId id="317" r:id="rId65"/>
    <p:sldId id="319" r:id="rId66"/>
    <p:sldId id="318" r:id="rId67"/>
    <p:sldId id="320" r:id="rId68"/>
    <p:sldId id="321" r:id="rId69"/>
    <p:sldId id="322" r:id="rId70"/>
    <p:sldId id="323" r:id="rId71"/>
    <p:sldId id="324" r:id="rId72"/>
    <p:sldId id="327" r:id="rId73"/>
    <p:sldId id="325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46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DFE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>
        <c:manualLayout>
          <c:layoutTarget val="inner"/>
          <c:xMode val="edge"/>
          <c:yMode val="edge"/>
          <c:x val="5.180420956995746E-2"/>
          <c:y val="4.360111236095459E-2"/>
          <c:w val="0.91934963658389335"/>
          <c:h val="0.42891232345956876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marker>
            <c:symbol val="diamond"/>
            <c:size val="8"/>
            <c:spPr>
              <a:solidFill>
                <a:srgbClr val="FF0000"/>
              </a:solidFill>
            </c:spPr>
          </c:marker>
          <c:cat>
            <c:numRef>
              <c:f>Sheet1!$A$2:$A$24</c:f>
              <c:numCache>
                <c:formatCode>General</c:formatCode>
                <c:ptCount val="23"/>
              </c:numCache>
            </c:numRef>
          </c:cat>
          <c:val>
            <c:numRef>
              <c:f>Sheet1!$B$2:$B$24</c:f>
              <c:numCache>
                <c:formatCode>General</c:formatCode>
                <c:ptCount val="23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6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3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7</c:v>
                </c:pt>
                <c:pt idx="22">
                  <c:v>7</c:v>
                </c:pt>
              </c:numCache>
            </c:numRef>
          </c:val>
        </c:ser>
        <c:marker val="1"/>
        <c:axId val="184902784"/>
        <c:axId val="184904704"/>
      </c:lineChart>
      <c:catAx>
        <c:axId val="184902784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lang="en-IN"/>
            </a:pPr>
            <a:endParaRPr lang="en-US"/>
          </a:p>
        </c:txPr>
        <c:crossAx val="184904704"/>
        <c:crosses val="autoZero"/>
        <c:auto val="1"/>
        <c:lblAlgn val="ctr"/>
        <c:lblOffset val="100"/>
      </c:catAx>
      <c:valAx>
        <c:axId val="184904704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lang="en-IN"/>
            </a:pPr>
            <a:endParaRPr lang="en-US"/>
          </a:p>
        </c:txPr>
        <c:crossAx val="184902784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5.png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0.04808</cdr:x>
      <cdr:y>0.7381</cdr:y>
    </cdr:from>
    <cdr:to>
      <cdr:x>0.93269</cdr:x>
      <cdr:y>0.86001</cdr:y>
    </cdr:to>
    <cdr:pic>
      <cdr:nvPicPr>
        <cdr:cNvPr id="5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381000" y="2362200"/>
          <a:ext cx="7010400" cy="390178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E1003-E1E3-43CF-BF1A-91AECFB8FD7C}" type="datetimeFigureOut">
              <a:rPr lang="en-IN" smtClean="0"/>
              <a:pPr/>
              <a:t>22-08-2016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6AF62-988F-476A-A150-AD9B45F72BC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04597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3C3EA5-BE0F-4364-B327-8963EBC0BF7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69903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16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18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19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21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22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23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24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25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26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27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28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29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30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31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32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33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34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35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36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37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38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39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40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41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42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43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44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45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46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47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48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49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50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51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52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53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54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55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56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57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58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59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60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61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62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63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64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65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66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67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68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69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70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71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72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73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74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75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76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77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78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79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80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81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82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83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84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5695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57598-A42C-440B-848C-8382C2D179AC}" type="datetime1">
              <a:rPr lang="en-US" smtClean="0"/>
              <a:pPr/>
              <a:t>8/22/2016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87E-AC24-41B1-B47B-5F2104489479}" type="datetime1">
              <a:rPr lang="en-US" smtClean="0"/>
              <a:pPr/>
              <a:t>8/22/2016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5176-7F83-40A0-A019-636711ADA860}" type="datetime1">
              <a:rPr lang="en-US" smtClean="0"/>
              <a:pPr/>
              <a:t>8/22/2016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3D070-0C08-4728-BDDA-3944C4E83932}" type="datetime1">
              <a:rPr lang="en-US" smtClean="0"/>
              <a:pPr/>
              <a:t>8/22/2016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3943-7937-4266-8FE4-2AF20A043415}" type="datetime1">
              <a:rPr lang="en-US" smtClean="0"/>
              <a:pPr/>
              <a:t>8/22/2016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98796-21F2-45E1-882E-1379B827902F}" type="datetime1">
              <a:rPr lang="en-US" smtClean="0"/>
              <a:pPr/>
              <a:t>8/22/2016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140D-FB84-40B3-BFF4-8C9E7D1BF187}" type="datetime1">
              <a:rPr lang="en-US" smtClean="0"/>
              <a:pPr/>
              <a:t>8/22/2016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A709D-517F-408C-BCB5-FEA925AC36E2}" type="datetime1">
              <a:rPr lang="en-US" smtClean="0"/>
              <a:pPr/>
              <a:t>8/22/2016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9759-63D4-47BD-9BF8-9C4F4CF8E3BE}" type="datetime1">
              <a:rPr lang="en-US" smtClean="0"/>
              <a:pPr/>
              <a:t>8/22/2016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B02E-0705-4BC9-AA37-87E0F7F80532}" type="datetime1">
              <a:rPr lang="en-US" smtClean="0"/>
              <a:pPr/>
              <a:t>8/22/2016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4558-4202-4F2A-83CF-16AB965E5763}" type="datetime1">
              <a:rPr lang="en-US" smtClean="0"/>
              <a:pPr/>
              <a:t>8/22/2016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0ECF6-5F38-4883-85D3-FA9FAC1C75E8}" type="datetime1">
              <a:rPr lang="en-US" smtClean="0"/>
              <a:pPr/>
              <a:t>8/22/2016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5.jpeg"/><Relationship Id="rId4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0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1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12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oleObject15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oleObject" Target="../embeddings/oleObject16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oleObject" Target="../embeddings/oleObject18.bin"/><Relationship Id="rId4" Type="http://schemas.openxmlformats.org/officeDocument/2006/relationships/oleObject" Target="../embeddings/oleObject17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oleObject" Target="../embeddings/oleObject20.bin"/><Relationship Id="rId4" Type="http://schemas.openxmlformats.org/officeDocument/2006/relationships/oleObject" Target="../embeddings/oleObject19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oleObject" Target="../embeddings/oleObject22.bin"/><Relationship Id="rId4" Type="http://schemas.openxmlformats.org/officeDocument/2006/relationships/oleObject" Target="../embeddings/oleObject21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23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24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5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8.bin"/><Relationship Id="rId5" Type="http://schemas.openxmlformats.org/officeDocument/2006/relationships/oleObject" Target="../embeddings/oleObject27.bin"/><Relationship Id="rId4" Type="http://schemas.openxmlformats.org/officeDocument/2006/relationships/oleObject" Target="../embeddings/oleObject26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oleObject29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30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61.png"/><Relationship Id="rId4" Type="http://schemas.openxmlformats.org/officeDocument/2006/relationships/oleObject" Target="../embeddings/oleObject31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4.png"/><Relationship Id="rId5" Type="http://schemas.openxmlformats.org/officeDocument/2006/relationships/oleObject" Target="../embeddings/oleObject33.bin"/><Relationship Id="rId4" Type="http://schemas.openxmlformats.org/officeDocument/2006/relationships/oleObject" Target="../embeddings/oleObject32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oleObject" Target="../embeddings/oleObject34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oleObject35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oleObject" Target="../embeddings/oleObject36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77.png"/><Relationship Id="rId4" Type="http://schemas.openxmlformats.org/officeDocument/2006/relationships/oleObject" Target="../embeddings/oleObject37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2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41.bin"/><Relationship Id="rId5" Type="http://schemas.openxmlformats.org/officeDocument/2006/relationships/oleObject" Target="../embeddings/oleObject40.bin"/><Relationship Id="rId4" Type="http://schemas.openxmlformats.org/officeDocument/2006/relationships/oleObject" Target="../embeddings/oleObject39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oleObject" Target="../embeddings/oleObject43.bin"/><Relationship Id="rId4" Type="http://schemas.openxmlformats.org/officeDocument/2006/relationships/oleObject" Target="../embeddings/oleObject42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oleObject44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657600"/>
            <a:ext cx="9144000" cy="274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60638"/>
            <a:ext cx="9144000" cy="1219200"/>
          </a:xfrm>
          <a:solidFill>
            <a:schemeClr val="accent2"/>
          </a:solidFill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bg1"/>
                </a:solidFill>
              </a:rPr>
              <a:t>Image Enhancement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292" name="Subtitle 2"/>
          <p:cNvSpPr>
            <a:spLocks noGrp="1"/>
          </p:cNvSpPr>
          <p:nvPr>
            <p:ph type="subTitle" idx="1"/>
          </p:nvPr>
        </p:nvSpPr>
        <p:spPr>
          <a:xfrm>
            <a:off x="533400" y="4038600"/>
            <a:ext cx="6934200" cy="17526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Dr. </a:t>
            </a:r>
            <a:r>
              <a:rPr lang="en-US" dirty="0" err="1" smtClean="0">
                <a:solidFill>
                  <a:schemeClr val="bg1"/>
                </a:solidFill>
              </a:rPr>
              <a:t>Ratnakar</a:t>
            </a:r>
            <a:r>
              <a:rPr lang="en-US" dirty="0" smtClean="0">
                <a:solidFill>
                  <a:schemeClr val="bg1"/>
                </a:solidFill>
              </a:rPr>
              <a:t> Dash</a:t>
            </a:r>
          </a:p>
          <a:p>
            <a:pPr eaLnBrk="1" hangingPunct="1"/>
            <a:r>
              <a:rPr lang="en-US" sz="2400" smtClean="0">
                <a:solidFill>
                  <a:schemeClr val="bg1"/>
                </a:solidFill>
              </a:rPr>
              <a:t>CSE </a:t>
            </a:r>
            <a:r>
              <a:rPr lang="en-US" sz="2400" dirty="0" smtClean="0">
                <a:solidFill>
                  <a:schemeClr val="bg1"/>
                </a:solidFill>
              </a:rPr>
              <a:t>Dept. of NIT Rourkela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259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9525" y="6172200"/>
            <a:ext cx="9144000" cy="68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295" name="Picture 6" descr="nit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475" y="6221413"/>
            <a:ext cx="5889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2153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Identity Function (or Lazy man operation)</a:t>
            </a:r>
            <a:endParaRPr lang="en-IN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/>
              <a:t>An </a:t>
            </a:r>
            <a:r>
              <a:rPr lang="en-US" sz="2200" dirty="0" smtClean="0"/>
              <a:t>original image </a:t>
            </a:r>
            <a:r>
              <a:rPr lang="en-US" sz="2200" dirty="0"/>
              <a:t>with gray level in the range  </a:t>
            </a:r>
            <a:r>
              <a:rPr lang="en-US" sz="2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[0, L-1]</a:t>
            </a:r>
            <a:r>
              <a:rPr lang="en-US" sz="2200" dirty="0"/>
              <a:t> 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Identity transformation :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            </a:t>
            </a:r>
            <a:r>
              <a:rPr lang="en-US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s =T (r) = r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>
              <a:lnSpc>
                <a:spcPct val="90000"/>
              </a:lnSpc>
              <a:buNone/>
              <a:defRPr/>
            </a:pP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Absolutely no effect on the 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visual quality of the image.</a:t>
            </a:r>
            <a:endParaRPr lang="en-US" sz="20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2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0" name="Group 19"/>
          <p:cNvGrpSpPr/>
          <p:nvPr/>
        </p:nvGrpSpPr>
        <p:grpSpPr>
          <a:xfrm>
            <a:off x="5671699" y="3248926"/>
            <a:ext cx="2908970" cy="2857650"/>
            <a:chOff x="5840016" y="2764258"/>
            <a:chExt cx="2908970" cy="2857650"/>
          </a:xfrm>
        </p:grpSpPr>
        <p:grpSp>
          <p:nvGrpSpPr>
            <p:cNvPr id="15" name="Group 14"/>
            <p:cNvGrpSpPr/>
            <p:nvPr/>
          </p:nvGrpSpPr>
          <p:grpSpPr>
            <a:xfrm>
              <a:off x="5840016" y="2764258"/>
              <a:ext cx="2908970" cy="2857650"/>
              <a:chOff x="5370387" y="3222535"/>
              <a:chExt cx="2908970" cy="2857650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5867400" y="3581400"/>
                <a:ext cx="2149475" cy="2057400"/>
                <a:chOff x="2743199" y="3048000"/>
                <a:chExt cx="2149475" cy="2057400"/>
              </a:xfrm>
            </p:grpSpPr>
            <p:sp>
              <p:nvSpPr>
                <p:cNvPr id="7" name="Line 4"/>
                <p:cNvSpPr>
                  <a:spLocks noChangeShapeType="1"/>
                </p:cNvSpPr>
                <p:nvPr/>
              </p:nvSpPr>
              <p:spPr bwMode="auto">
                <a:xfrm>
                  <a:off x="2743199" y="5105400"/>
                  <a:ext cx="214947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2743199" y="3048000"/>
                  <a:ext cx="0" cy="2057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7371556" y="5689600"/>
                <a:ext cx="48122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1600" dirty="0" smtClean="0">
                    <a:latin typeface="Times New Roman" pitchFamily="18" charset="0"/>
                  </a:rPr>
                  <a:t>L-1</a:t>
                </a:r>
                <a:endParaRPr lang="en-US" altLang="zh-CN" sz="1600" dirty="0">
                  <a:latin typeface="Times New Roman" pitchFamily="18" charset="0"/>
                </a:endParaRPr>
              </a:p>
            </p:txBody>
          </p:sp>
          <p:sp>
            <p:nvSpPr>
              <p:cNvPr id="11" name="Text Box 5"/>
              <p:cNvSpPr txBox="1">
                <a:spLocks noChangeArrowheads="1"/>
              </p:cNvSpPr>
              <p:nvPr/>
            </p:nvSpPr>
            <p:spPr bwMode="auto">
              <a:xfrm>
                <a:off x="5695156" y="5680075"/>
                <a:ext cx="31290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dirty="0" smtClean="0">
                    <a:latin typeface="Times New Roman" pitchFamily="18" charset="0"/>
                  </a:rPr>
                  <a:t>0</a:t>
                </a:r>
                <a:endParaRPr lang="en-US" altLang="zh-CN" sz="2000" dirty="0">
                  <a:latin typeface="Times New Roman" pitchFamily="18" charset="0"/>
                </a:endParaRPr>
              </a:p>
            </p:txBody>
          </p:sp>
          <p:sp>
            <p:nvSpPr>
              <p:cNvPr id="12" name="Text Box 5"/>
              <p:cNvSpPr txBox="1">
                <a:spLocks noChangeArrowheads="1"/>
              </p:cNvSpPr>
              <p:nvPr/>
            </p:nvSpPr>
            <p:spPr bwMode="auto">
              <a:xfrm>
                <a:off x="5370387" y="3793123"/>
                <a:ext cx="48122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1600" dirty="0" smtClean="0">
                    <a:latin typeface="Times New Roman" pitchFamily="18" charset="0"/>
                  </a:rPr>
                  <a:t>L-1</a:t>
                </a:r>
                <a:endParaRPr lang="en-US" altLang="zh-CN" sz="1600" dirty="0">
                  <a:latin typeface="Times New Roman" pitchFamily="18" charset="0"/>
                </a:endParaRPr>
              </a:p>
            </p:txBody>
          </p:sp>
          <p:sp>
            <p:nvSpPr>
              <p:cNvPr id="13" name="Text Box 5"/>
              <p:cNvSpPr txBox="1">
                <a:spLocks noChangeArrowheads="1"/>
              </p:cNvSpPr>
              <p:nvPr/>
            </p:nvSpPr>
            <p:spPr bwMode="auto">
              <a:xfrm>
                <a:off x="8009731" y="5434568"/>
                <a:ext cx="26962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dirty="0">
                    <a:solidFill>
                      <a:schemeClr val="accent2"/>
                    </a:solidFill>
                    <a:latin typeface="Times New Roman" pitchFamily="18" charset="0"/>
                  </a:rPr>
                  <a:t>r</a:t>
                </a:r>
              </a:p>
            </p:txBody>
          </p:sp>
          <p:sp>
            <p:nvSpPr>
              <p:cNvPr id="14" name="Text Box 5"/>
              <p:cNvSpPr txBox="1">
                <a:spLocks noChangeArrowheads="1"/>
              </p:cNvSpPr>
              <p:nvPr/>
            </p:nvSpPr>
            <p:spPr bwMode="auto">
              <a:xfrm>
                <a:off x="5767599" y="3222535"/>
                <a:ext cx="28405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dirty="0" smtClean="0">
                    <a:solidFill>
                      <a:schemeClr val="accent2"/>
                    </a:solidFill>
                    <a:latin typeface="Times New Roman" pitchFamily="18" charset="0"/>
                  </a:rPr>
                  <a:t>s</a:t>
                </a:r>
                <a:endParaRPr lang="en-US" altLang="zh-CN" sz="2000" dirty="0">
                  <a:solidFill>
                    <a:schemeClr val="accent2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6321238" y="3513648"/>
              <a:ext cx="1676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7997638" y="3513648"/>
              <a:ext cx="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 flipV="1">
              <a:off x="6349729" y="3499946"/>
              <a:ext cx="167640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="" xmlns:p14="http://schemas.microsoft.com/office/powerpoint/2010/main" val="54741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Image Negative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/>
              <a:t>An </a:t>
            </a:r>
            <a:r>
              <a:rPr lang="en-US" sz="2200" dirty="0" smtClean="0"/>
              <a:t>original image </a:t>
            </a:r>
            <a:r>
              <a:rPr lang="en-US" sz="2200" dirty="0"/>
              <a:t>with gray level in the range  </a:t>
            </a:r>
            <a:r>
              <a:rPr lang="en-US" sz="2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[0, L-1]</a:t>
            </a:r>
            <a:r>
              <a:rPr lang="en-US" sz="2200" dirty="0"/>
              <a:t> 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Negative </a:t>
            </a:r>
            <a:r>
              <a:rPr lang="en-US" sz="2000" dirty="0"/>
              <a:t>transformation </a:t>
            </a:r>
            <a:r>
              <a:rPr lang="en-US" sz="2000" dirty="0" smtClean="0"/>
              <a:t>: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   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        </a:t>
            </a:r>
            <a:r>
              <a:rPr lang="en-US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s =T (r) = </a:t>
            </a:r>
            <a:r>
              <a:rPr lang="en-US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L – 1 –r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i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90000"/>
              </a:lnSpc>
              <a:buNone/>
              <a:defRPr/>
            </a:pP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Reversing the intensity levels of an image.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Suitable for enhancing white or gray detail </a:t>
            </a: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embedded </a:t>
            </a:r>
            <a:r>
              <a:rPr lang="en-US" sz="2000" dirty="0"/>
              <a:t>in dark regions of an image, </a:t>
            </a: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/>
              <a:t>     especially </a:t>
            </a:r>
            <a:r>
              <a:rPr lang="en-US" sz="2000" dirty="0"/>
              <a:t>when the black area dominant </a:t>
            </a: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in </a:t>
            </a:r>
            <a:r>
              <a:rPr lang="en-US" sz="2000" dirty="0"/>
              <a:t>size</a:t>
            </a:r>
            <a:r>
              <a:rPr lang="en-US" sz="2200" dirty="0" smtClean="0"/>
              <a:t/>
            </a:r>
            <a:br>
              <a:rPr lang="en-US" sz="2200" dirty="0" smtClean="0"/>
            </a:br>
            <a:endParaRPr lang="en-IN" sz="22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" name="Group 15"/>
          <p:cNvGrpSpPr/>
          <p:nvPr/>
        </p:nvGrpSpPr>
        <p:grpSpPr>
          <a:xfrm>
            <a:off x="5840016" y="2764258"/>
            <a:ext cx="2908970" cy="2857650"/>
            <a:chOff x="5840016" y="2764258"/>
            <a:chExt cx="2908970" cy="2857650"/>
          </a:xfrm>
        </p:grpSpPr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H="1" flipV="1">
              <a:off x="6333938" y="3497698"/>
              <a:ext cx="1676400" cy="1676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840016" y="2764258"/>
              <a:ext cx="2908970" cy="2857650"/>
              <a:chOff x="5370387" y="3222535"/>
              <a:chExt cx="2908970" cy="2857650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5867400" y="3581400"/>
                <a:ext cx="2149475" cy="2057400"/>
                <a:chOff x="2743199" y="3048000"/>
                <a:chExt cx="2149475" cy="2057400"/>
              </a:xfrm>
            </p:grpSpPr>
            <p:sp>
              <p:nvSpPr>
                <p:cNvPr id="7" name="Line 4"/>
                <p:cNvSpPr>
                  <a:spLocks noChangeShapeType="1"/>
                </p:cNvSpPr>
                <p:nvPr/>
              </p:nvSpPr>
              <p:spPr bwMode="auto">
                <a:xfrm>
                  <a:off x="2743199" y="5105400"/>
                  <a:ext cx="214947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2743199" y="3048000"/>
                  <a:ext cx="0" cy="2057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7371556" y="5689600"/>
                <a:ext cx="48122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1600" dirty="0" smtClean="0">
                    <a:latin typeface="Times New Roman" pitchFamily="18" charset="0"/>
                  </a:rPr>
                  <a:t>L-1</a:t>
                </a:r>
                <a:endParaRPr lang="en-US" altLang="zh-CN" sz="1600" dirty="0">
                  <a:latin typeface="Times New Roman" pitchFamily="18" charset="0"/>
                </a:endParaRPr>
              </a:p>
            </p:txBody>
          </p:sp>
          <p:sp>
            <p:nvSpPr>
              <p:cNvPr id="11" name="Text Box 5"/>
              <p:cNvSpPr txBox="1">
                <a:spLocks noChangeArrowheads="1"/>
              </p:cNvSpPr>
              <p:nvPr/>
            </p:nvSpPr>
            <p:spPr bwMode="auto">
              <a:xfrm>
                <a:off x="5695156" y="5680075"/>
                <a:ext cx="31290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dirty="0" smtClean="0">
                    <a:latin typeface="Times New Roman" pitchFamily="18" charset="0"/>
                  </a:rPr>
                  <a:t>0</a:t>
                </a:r>
                <a:endParaRPr lang="en-US" altLang="zh-CN" sz="2000" dirty="0">
                  <a:latin typeface="Times New Roman" pitchFamily="18" charset="0"/>
                </a:endParaRPr>
              </a:p>
            </p:txBody>
          </p:sp>
          <p:sp>
            <p:nvSpPr>
              <p:cNvPr id="12" name="Text Box 5"/>
              <p:cNvSpPr txBox="1">
                <a:spLocks noChangeArrowheads="1"/>
              </p:cNvSpPr>
              <p:nvPr/>
            </p:nvSpPr>
            <p:spPr bwMode="auto">
              <a:xfrm>
                <a:off x="5370387" y="3793123"/>
                <a:ext cx="48122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1600" dirty="0" smtClean="0">
                    <a:latin typeface="Times New Roman" pitchFamily="18" charset="0"/>
                  </a:rPr>
                  <a:t>L-1</a:t>
                </a:r>
                <a:endParaRPr lang="en-US" altLang="zh-CN" sz="1600" dirty="0">
                  <a:latin typeface="Times New Roman" pitchFamily="18" charset="0"/>
                </a:endParaRPr>
              </a:p>
            </p:txBody>
          </p:sp>
          <p:sp>
            <p:nvSpPr>
              <p:cNvPr id="13" name="Text Box 5"/>
              <p:cNvSpPr txBox="1">
                <a:spLocks noChangeArrowheads="1"/>
              </p:cNvSpPr>
              <p:nvPr/>
            </p:nvSpPr>
            <p:spPr bwMode="auto">
              <a:xfrm>
                <a:off x="8009731" y="5434568"/>
                <a:ext cx="26962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dirty="0">
                    <a:solidFill>
                      <a:schemeClr val="accent2"/>
                    </a:solidFill>
                    <a:latin typeface="Times New Roman" pitchFamily="18" charset="0"/>
                  </a:rPr>
                  <a:t>r</a:t>
                </a:r>
              </a:p>
            </p:txBody>
          </p:sp>
          <p:sp>
            <p:nvSpPr>
              <p:cNvPr id="14" name="Text Box 5"/>
              <p:cNvSpPr txBox="1">
                <a:spLocks noChangeArrowheads="1"/>
              </p:cNvSpPr>
              <p:nvPr/>
            </p:nvSpPr>
            <p:spPr bwMode="auto">
              <a:xfrm>
                <a:off x="5767599" y="3222535"/>
                <a:ext cx="28405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dirty="0" smtClean="0">
                    <a:solidFill>
                      <a:schemeClr val="accent2"/>
                    </a:solidFill>
                    <a:latin typeface="Times New Roman" pitchFamily="18" charset="0"/>
                  </a:rPr>
                  <a:t>s</a:t>
                </a:r>
                <a:endParaRPr lang="en-US" altLang="zh-CN" sz="2000" dirty="0">
                  <a:solidFill>
                    <a:schemeClr val="accent2"/>
                  </a:solidFill>
                  <a:latin typeface="Times New Roman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4610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Example of Image Negative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09800"/>
            <a:ext cx="20574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Down Arrow 21"/>
          <p:cNvSpPr/>
          <p:nvPr/>
        </p:nvSpPr>
        <p:spPr>
          <a:xfrm>
            <a:off x="7239000" y="3594100"/>
            <a:ext cx="381000" cy="3683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495800"/>
            <a:ext cx="2057400" cy="206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54804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Log Transformation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/>
              <a:t>An </a:t>
            </a:r>
            <a:r>
              <a:rPr lang="en-US" sz="2200" dirty="0" smtClean="0"/>
              <a:t>original image </a:t>
            </a:r>
            <a:r>
              <a:rPr lang="en-US" sz="2200" dirty="0"/>
              <a:t>with gray level in the range  </a:t>
            </a:r>
            <a:r>
              <a:rPr lang="en-US" sz="2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[0, L-1]</a:t>
            </a:r>
            <a:r>
              <a:rPr lang="en-US" sz="2200" dirty="0"/>
              <a:t> 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Log </a:t>
            </a:r>
            <a:r>
              <a:rPr lang="en-US" sz="2000" dirty="0"/>
              <a:t>transformation </a:t>
            </a:r>
            <a:r>
              <a:rPr lang="en-US" sz="2000" dirty="0" smtClean="0"/>
              <a:t>: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      </a:t>
            </a:r>
            <a:r>
              <a:rPr lang="en-US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 log (1+r)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      Where c = const. and   r ≥ 0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400" i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Log curve maps a narrow range </a:t>
            </a:r>
            <a:r>
              <a:rPr lang="en-US" sz="2000" dirty="0" smtClean="0"/>
              <a:t>of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/>
              <a:t>      </a:t>
            </a:r>
            <a:r>
              <a:rPr lang="en-US" sz="2000" dirty="0"/>
              <a:t>low gray-level values in the input image </a:t>
            </a: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/>
              <a:t>      into </a:t>
            </a:r>
            <a:r>
              <a:rPr lang="en-US" sz="2000" dirty="0"/>
              <a:t>a wider range of output levels </a:t>
            </a:r>
            <a:r>
              <a:rPr lang="en-US" sz="2000" dirty="0" smtClean="0"/>
              <a:t>.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Suitable for enhancing white or gray detail 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/>
              <a:t>     embedded in dark regions of an image, 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/>
              <a:t>     especially when the black area dominant 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/>
              <a:t>     in size</a:t>
            </a:r>
            <a:r>
              <a:rPr lang="en-US" sz="2200" dirty="0" smtClean="0"/>
              <a:t/>
            </a:r>
            <a:br>
              <a:rPr lang="en-US" sz="2200" dirty="0" smtClean="0"/>
            </a:br>
            <a:endParaRPr lang="en-IN" sz="22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/>
          <p:cNvGrpSpPr/>
          <p:nvPr/>
        </p:nvGrpSpPr>
        <p:grpSpPr>
          <a:xfrm>
            <a:off x="5956531" y="2895600"/>
            <a:ext cx="3015099" cy="3753942"/>
            <a:chOff x="5671699" y="3122797"/>
            <a:chExt cx="3015099" cy="3753942"/>
          </a:xfrm>
        </p:grpSpPr>
        <p:grpSp>
          <p:nvGrpSpPr>
            <p:cNvPr id="17" name="Group 16"/>
            <p:cNvGrpSpPr/>
            <p:nvPr/>
          </p:nvGrpSpPr>
          <p:grpSpPr>
            <a:xfrm>
              <a:off x="5671699" y="3122797"/>
              <a:ext cx="2908970" cy="2857650"/>
              <a:chOff x="5840016" y="2764258"/>
              <a:chExt cx="2908970" cy="285765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840016" y="2764258"/>
                <a:ext cx="2908970" cy="2857650"/>
                <a:chOff x="5370387" y="3222535"/>
                <a:chExt cx="2908970" cy="2857650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5867400" y="3581400"/>
                  <a:ext cx="2149475" cy="2057400"/>
                  <a:chOff x="2743199" y="3048000"/>
                  <a:chExt cx="2149475" cy="2057400"/>
                </a:xfrm>
              </p:grpSpPr>
              <p:sp>
                <p:nvSpPr>
                  <p:cNvPr id="28" name="Line 4"/>
                  <p:cNvSpPr>
                    <a:spLocks noChangeShapeType="1"/>
                  </p:cNvSpPr>
                  <p:nvPr/>
                </p:nvSpPr>
                <p:spPr bwMode="auto">
                  <a:xfrm>
                    <a:off x="2743199" y="5105400"/>
                    <a:ext cx="2149475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9" name="Line 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43199" y="3048000"/>
                    <a:ext cx="0" cy="20574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371556" y="5689600"/>
                  <a:ext cx="481222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dirty="0" smtClean="0">
                      <a:latin typeface="Times New Roman" pitchFamily="18" charset="0"/>
                    </a:rPr>
                    <a:t>L-1</a:t>
                  </a:r>
                  <a:endParaRPr lang="en-US" altLang="zh-CN" sz="1600" dirty="0">
                    <a:latin typeface="Times New Roman" pitchFamily="18" charset="0"/>
                  </a:endParaRPr>
                </a:p>
              </p:txBody>
            </p:sp>
            <p:sp>
              <p:nvSpPr>
                <p:cNvPr id="2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695156" y="5680075"/>
                  <a:ext cx="312906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dirty="0" smtClean="0">
                      <a:latin typeface="Times New Roman" pitchFamily="18" charset="0"/>
                    </a:rPr>
                    <a:t>0</a:t>
                  </a:r>
                  <a:endParaRPr lang="en-US" altLang="zh-CN" sz="2000" dirty="0">
                    <a:latin typeface="Times New Roman" pitchFamily="18" charset="0"/>
                  </a:endParaRPr>
                </a:p>
              </p:txBody>
            </p:sp>
            <p:sp>
              <p:nvSpPr>
                <p:cNvPr id="25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370387" y="3793123"/>
                  <a:ext cx="481222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dirty="0" smtClean="0">
                      <a:latin typeface="Times New Roman" pitchFamily="18" charset="0"/>
                    </a:rPr>
                    <a:t>L-1</a:t>
                  </a:r>
                  <a:endParaRPr lang="en-US" altLang="zh-CN" sz="1600" dirty="0">
                    <a:latin typeface="Times New Roman" pitchFamily="18" charset="0"/>
                  </a:endParaRPr>
                </a:p>
              </p:txBody>
            </p:sp>
            <p:sp>
              <p:nvSpPr>
                <p:cNvPr id="2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8009731" y="5434568"/>
                  <a:ext cx="269626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dirty="0">
                      <a:solidFill>
                        <a:schemeClr val="accent2"/>
                      </a:solidFill>
                      <a:latin typeface="Times New Roman" pitchFamily="18" charset="0"/>
                    </a:rPr>
                    <a:t>r</a:t>
                  </a:r>
                </a:p>
              </p:txBody>
            </p:sp>
            <p:sp>
              <p:nvSpPr>
                <p:cNvPr id="2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767599" y="3222535"/>
                  <a:ext cx="284052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dirty="0" smtClean="0">
                      <a:solidFill>
                        <a:schemeClr val="accent2"/>
                      </a:solidFill>
                      <a:latin typeface="Times New Roman" pitchFamily="18" charset="0"/>
                    </a:rPr>
                    <a:t>s</a:t>
                  </a:r>
                  <a:endParaRPr lang="en-US" altLang="zh-CN" sz="2000" dirty="0">
                    <a:solidFill>
                      <a:schemeClr val="accent2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6321238" y="3513648"/>
                <a:ext cx="1676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>
                <a:off x="7997638" y="3513648"/>
                <a:ext cx="0" cy="1676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33" name="Arc 32"/>
            <p:cNvSpPr/>
            <p:nvPr/>
          </p:nvSpPr>
          <p:spPr>
            <a:xfrm flipH="1">
              <a:off x="6168711" y="3872187"/>
              <a:ext cx="2518087" cy="3004552"/>
            </a:xfrm>
            <a:prstGeom prst="arc">
              <a:avLst>
                <a:gd name="adj1" fmla="val 15806538"/>
                <a:gd name="adj2" fmla="val 5066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="" xmlns:p14="http://schemas.microsoft.com/office/powerpoint/2010/main" val="201861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Example of Log Transformation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1053398" y="2209726"/>
            <a:ext cx="7176688" cy="4339189"/>
            <a:chOff x="672" y="1008"/>
            <a:chExt cx="4816" cy="2892"/>
          </a:xfrm>
        </p:grpSpPr>
        <p:graphicFrame>
          <p:nvGraphicFramePr>
            <p:cNvPr id="30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503515243"/>
                </p:ext>
              </p:extLst>
            </p:nvPr>
          </p:nvGraphicFramePr>
          <p:xfrm>
            <a:off x="672" y="1008"/>
            <a:ext cx="4608" cy="2304"/>
          </p:xfrm>
          <a:graphic>
            <a:graphicData uri="http://schemas.openxmlformats.org/presentationml/2006/ole">
              <p:oleObj spid="_x0000_s3202" name="Bitmap Image" r:id="rId4" imgW="4266667" imgH="2133898" progId="PBrush">
                <p:embed/>
              </p:oleObj>
            </a:graphicData>
          </a:graphic>
        </p:graphicFrame>
        <p:sp>
          <p:nvSpPr>
            <p:cNvPr id="31" name="Rectangle 5"/>
            <p:cNvSpPr>
              <a:spLocks noChangeArrowheads="1"/>
            </p:cNvSpPr>
            <p:nvPr/>
          </p:nvSpPr>
          <p:spPr bwMode="auto">
            <a:xfrm>
              <a:off x="2874" y="3486"/>
              <a:ext cx="2614" cy="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>
                  <a:latin typeface="+mj-lt"/>
                  <a:cs typeface="Angsana New" pitchFamily="18" charset="-34"/>
                </a:rPr>
                <a:t>Result after apply the log transformation with c = 1, range = 0 to 6.2</a:t>
              </a:r>
              <a:endParaRPr lang="th-TH" sz="1600" b="1" dirty="0">
                <a:latin typeface="+mj-lt"/>
                <a:cs typeface="Angsana New" pitchFamily="18" charset="-34"/>
              </a:endParaRPr>
            </a:p>
          </p:txBody>
        </p:sp>
        <p:sp>
          <p:nvSpPr>
            <p:cNvPr id="32" name="Rectangle 6"/>
            <p:cNvSpPr>
              <a:spLocks noChangeArrowheads="1"/>
            </p:cNvSpPr>
            <p:nvPr/>
          </p:nvSpPr>
          <p:spPr bwMode="auto">
            <a:xfrm>
              <a:off x="732" y="3489"/>
              <a:ext cx="2160" cy="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>
                  <a:latin typeface="+mj-lt"/>
                  <a:cs typeface="Angsana New" pitchFamily="18" charset="-34"/>
                </a:rPr>
                <a:t>Fourier Spectrum with range = 0 to 1.5 x 10</a:t>
              </a:r>
              <a:r>
                <a:rPr lang="en-US" sz="1600" b="1" baseline="30000" dirty="0">
                  <a:latin typeface="+mj-lt"/>
                  <a:cs typeface="Angsana New" pitchFamily="18" charset="-34"/>
                </a:rPr>
                <a:t>6</a:t>
              </a:r>
              <a:endParaRPr lang="th-TH" sz="1600" b="1" dirty="0">
                <a:latin typeface="+mj-lt"/>
                <a:cs typeface="Angsana New" pitchFamily="18" charset="-34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56995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Inverse-Log Transformation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An </a:t>
            </a:r>
            <a:r>
              <a:rPr lang="en-US" sz="2000" dirty="0" smtClean="0"/>
              <a:t>original image </a:t>
            </a:r>
            <a:r>
              <a:rPr lang="en-US" sz="2000" dirty="0"/>
              <a:t>with gray level in the range  </a:t>
            </a:r>
            <a:r>
              <a:rPr lang="en-US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[0, L-1]</a:t>
            </a:r>
            <a:r>
              <a:rPr lang="en-US" sz="2000" dirty="0"/>
              <a:t> 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Opposite of the log transform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Used to expand the values of high pixels </a:t>
            </a: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in </a:t>
            </a:r>
            <a:r>
              <a:rPr lang="en-US" sz="2000" dirty="0"/>
              <a:t>an image while compressing </a:t>
            </a:r>
            <a:r>
              <a:rPr lang="en-US" sz="2000" dirty="0" smtClean="0"/>
              <a:t> the 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darker-level </a:t>
            </a:r>
            <a:r>
              <a:rPr lang="en-US" sz="2000" dirty="0"/>
              <a:t>values.</a:t>
            </a:r>
            <a:endParaRPr lang="th-TH" sz="20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Inverse-Log </a:t>
            </a:r>
            <a:r>
              <a:rPr lang="en-US" sz="2000" dirty="0"/>
              <a:t>curve maps a </a:t>
            </a:r>
            <a:r>
              <a:rPr lang="en-US" sz="2000" dirty="0" smtClean="0"/>
              <a:t>wider </a:t>
            </a:r>
            <a:r>
              <a:rPr lang="en-US" sz="2000" dirty="0"/>
              <a:t>range </a:t>
            </a:r>
            <a:r>
              <a:rPr lang="en-US" sz="2000" dirty="0" smtClean="0"/>
              <a:t>of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/>
              <a:t>      </a:t>
            </a:r>
            <a:r>
              <a:rPr lang="en-US" sz="2000" dirty="0"/>
              <a:t>low gray-level values in the input image </a:t>
            </a: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/>
              <a:t>      into a narrow range </a:t>
            </a:r>
            <a:r>
              <a:rPr lang="en-US" sz="2000" dirty="0"/>
              <a:t>of output levels </a:t>
            </a:r>
            <a:r>
              <a:rPr lang="en-US" sz="2000" dirty="0" smtClean="0"/>
              <a:t>.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/>
          <p:cNvGrpSpPr/>
          <p:nvPr/>
        </p:nvGrpSpPr>
        <p:grpSpPr>
          <a:xfrm>
            <a:off x="5307347" y="2455985"/>
            <a:ext cx="3558154" cy="3297265"/>
            <a:chOff x="5022515" y="2683182"/>
            <a:chExt cx="3558154" cy="3297265"/>
          </a:xfrm>
        </p:grpSpPr>
        <p:grpSp>
          <p:nvGrpSpPr>
            <p:cNvPr id="17" name="Group 16"/>
            <p:cNvGrpSpPr/>
            <p:nvPr/>
          </p:nvGrpSpPr>
          <p:grpSpPr>
            <a:xfrm>
              <a:off x="5671699" y="3122797"/>
              <a:ext cx="2908970" cy="2857650"/>
              <a:chOff x="5840016" y="2764258"/>
              <a:chExt cx="2908970" cy="285765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840016" y="2764258"/>
                <a:ext cx="2908970" cy="2857650"/>
                <a:chOff x="5370387" y="3222535"/>
                <a:chExt cx="2908970" cy="2857650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5867400" y="3581400"/>
                  <a:ext cx="2149475" cy="2057400"/>
                  <a:chOff x="2743199" y="3048000"/>
                  <a:chExt cx="2149475" cy="2057400"/>
                </a:xfrm>
              </p:grpSpPr>
              <p:sp>
                <p:nvSpPr>
                  <p:cNvPr id="28" name="Line 4"/>
                  <p:cNvSpPr>
                    <a:spLocks noChangeShapeType="1"/>
                  </p:cNvSpPr>
                  <p:nvPr/>
                </p:nvSpPr>
                <p:spPr bwMode="auto">
                  <a:xfrm>
                    <a:off x="2743199" y="5105400"/>
                    <a:ext cx="2149475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9" name="Line 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43199" y="3048000"/>
                    <a:ext cx="0" cy="20574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371556" y="5689600"/>
                  <a:ext cx="481222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dirty="0" smtClean="0">
                      <a:latin typeface="Times New Roman" pitchFamily="18" charset="0"/>
                    </a:rPr>
                    <a:t>L-1</a:t>
                  </a:r>
                  <a:endParaRPr lang="en-US" altLang="zh-CN" sz="1600" dirty="0">
                    <a:latin typeface="Times New Roman" pitchFamily="18" charset="0"/>
                  </a:endParaRPr>
                </a:p>
              </p:txBody>
            </p:sp>
            <p:sp>
              <p:nvSpPr>
                <p:cNvPr id="2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695156" y="5680075"/>
                  <a:ext cx="312906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dirty="0" smtClean="0">
                      <a:latin typeface="Times New Roman" pitchFamily="18" charset="0"/>
                    </a:rPr>
                    <a:t>0</a:t>
                  </a:r>
                  <a:endParaRPr lang="en-US" altLang="zh-CN" sz="2000" dirty="0">
                    <a:latin typeface="Times New Roman" pitchFamily="18" charset="0"/>
                  </a:endParaRPr>
                </a:p>
              </p:txBody>
            </p:sp>
            <p:sp>
              <p:nvSpPr>
                <p:cNvPr id="25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370387" y="3793123"/>
                  <a:ext cx="481222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dirty="0" smtClean="0">
                      <a:latin typeface="Times New Roman" pitchFamily="18" charset="0"/>
                    </a:rPr>
                    <a:t>L-1</a:t>
                  </a:r>
                  <a:endParaRPr lang="en-US" altLang="zh-CN" sz="1600" dirty="0">
                    <a:latin typeface="Times New Roman" pitchFamily="18" charset="0"/>
                  </a:endParaRPr>
                </a:p>
              </p:txBody>
            </p:sp>
            <p:sp>
              <p:nvSpPr>
                <p:cNvPr id="2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8009731" y="5434568"/>
                  <a:ext cx="269626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dirty="0">
                      <a:solidFill>
                        <a:schemeClr val="accent2"/>
                      </a:solidFill>
                      <a:latin typeface="Times New Roman" pitchFamily="18" charset="0"/>
                    </a:rPr>
                    <a:t>r</a:t>
                  </a:r>
                </a:p>
              </p:txBody>
            </p:sp>
            <p:sp>
              <p:nvSpPr>
                <p:cNvPr id="2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767599" y="3222535"/>
                  <a:ext cx="284052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dirty="0" smtClean="0">
                      <a:solidFill>
                        <a:schemeClr val="accent2"/>
                      </a:solidFill>
                      <a:latin typeface="Times New Roman" pitchFamily="18" charset="0"/>
                    </a:rPr>
                    <a:t>s</a:t>
                  </a:r>
                  <a:endParaRPr lang="en-US" altLang="zh-CN" sz="2000" dirty="0">
                    <a:solidFill>
                      <a:schemeClr val="accent2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6321238" y="3513648"/>
                <a:ext cx="1676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>
                <a:off x="7997638" y="3513648"/>
                <a:ext cx="0" cy="1676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33" name="Arc 32"/>
            <p:cNvSpPr/>
            <p:nvPr/>
          </p:nvSpPr>
          <p:spPr>
            <a:xfrm rot="5820171">
              <a:off x="4989854" y="2715843"/>
              <a:ext cx="2861102" cy="2795780"/>
            </a:xfrm>
            <a:prstGeom prst="arc">
              <a:avLst>
                <a:gd name="adj1" fmla="val 15806538"/>
                <a:gd name="adj2" fmla="val 28468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="" xmlns:p14="http://schemas.microsoft.com/office/powerpoint/2010/main" val="267918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Power-law (GAMMA) transformation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An </a:t>
            </a:r>
            <a:r>
              <a:rPr lang="en-US" sz="2000" dirty="0" smtClean="0"/>
              <a:t>original image </a:t>
            </a:r>
            <a:r>
              <a:rPr lang="en-US" sz="2000" dirty="0"/>
              <a:t>with gray level in the range  </a:t>
            </a:r>
            <a:r>
              <a:rPr lang="en-US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[0, L-1]</a:t>
            </a:r>
            <a:r>
              <a:rPr lang="en-US" sz="2000" dirty="0"/>
              <a:t> 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Has the basic mathematical form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   s </a:t>
            </a:r>
            <a:r>
              <a:rPr lang="en-US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= c </a:t>
            </a:r>
            <a:r>
              <a:rPr lang="en-US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. r</a:t>
            </a:r>
            <a:r>
              <a:rPr lang="en-US" sz="2400" b="1" i="1" baseline="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</a:t>
            </a:r>
            <a:endParaRPr 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Power-law </a:t>
            </a:r>
            <a:r>
              <a:rPr lang="en-US" sz="2000" dirty="0"/>
              <a:t>curves with fractional </a:t>
            </a:r>
            <a:r>
              <a:rPr lang="en-US" sz="2000" dirty="0" smtClean="0"/>
              <a:t>values </a:t>
            </a:r>
            <a:r>
              <a:rPr lang="en-US" sz="2000" dirty="0"/>
              <a:t>of </a:t>
            </a:r>
            <a:r>
              <a:rPr lang="en-US" sz="2000" dirty="0">
                <a:sym typeface="Symbol" pitchFamily="18" charset="2"/>
              </a:rPr>
              <a:t> map a narrow range of </a:t>
            </a:r>
            <a:endParaRPr lang="en-US" sz="2000" dirty="0" smtClean="0">
              <a:sym typeface="Symbol" pitchFamily="18" charset="2"/>
            </a:endParaRP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>
                <a:sym typeface="Symbol" pitchFamily="18" charset="2"/>
              </a:rPr>
              <a:t>     dark </a:t>
            </a:r>
            <a:r>
              <a:rPr lang="en-US" sz="2000" dirty="0">
                <a:sym typeface="Symbol" pitchFamily="18" charset="2"/>
              </a:rPr>
              <a:t>input values into a wider range of </a:t>
            </a:r>
            <a:r>
              <a:rPr lang="en-US" sz="2000" dirty="0" smtClean="0">
                <a:sym typeface="Symbol" pitchFamily="18" charset="2"/>
              </a:rPr>
              <a:t>output </a:t>
            </a:r>
            <a:r>
              <a:rPr lang="en-US" sz="2000" dirty="0">
                <a:sym typeface="Symbol" pitchFamily="18" charset="2"/>
              </a:rPr>
              <a:t>values, with </a:t>
            </a:r>
            <a:r>
              <a:rPr lang="en-US" sz="2000" dirty="0" smtClean="0">
                <a:sym typeface="Symbol" pitchFamily="18" charset="2"/>
              </a:rPr>
              <a:t>the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>
                <a:sym typeface="Symbol" pitchFamily="18" charset="2"/>
              </a:rPr>
              <a:t> </a:t>
            </a:r>
            <a:r>
              <a:rPr lang="en-US" sz="2000" dirty="0" smtClean="0">
                <a:sym typeface="Symbol" pitchFamily="18" charset="2"/>
              </a:rPr>
              <a:t>    opposite being true </a:t>
            </a:r>
            <a:r>
              <a:rPr lang="en-US" sz="2000" dirty="0">
                <a:sym typeface="Symbol" pitchFamily="18" charset="2"/>
              </a:rPr>
              <a:t>for higher values of input </a:t>
            </a:r>
            <a:r>
              <a:rPr lang="en-US" sz="2000" dirty="0" smtClean="0">
                <a:sym typeface="Symbol" pitchFamily="18" charset="2"/>
              </a:rPr>
              <a:t>levels.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>
              <a:sym typeface="Symbol" pitchFamily="18" charset="2"/>
            </a:endParaRP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>
                <a:sym typeface="Symbol" pitchFamily="18" charset="2"/>
              </a:rPr>
              <a:t>c </a:t>
            </a:r>
            <a:r>
              <a:rPr lang="en-US" sz="2000" dirty="0">
                <a:sym typeface="Symbol" pitchFamily="18" charset="2"/>
              </a:rPr>
              <a:t>=  = 1 </a:t>
            </a:r>
            <a:r>
              <a:rPr lang="en-US" sz="2000" dirty="0">
                <a:sym typeface="Wingdings 3" pitchFamily="18" charset="2"/>
              </a:rPr>
              <a:t> </a:t>
            </a:r>
            <a:r>
              <a:rPr lang="en-US" sz="2000" dirty="0">
                <a:sym typeface="Symbol" pitchFamily="18" charset="2"/>
              </a:rPr>
              <a:t>Identity function</a:t>
            </a:r>
            <a:endParaRPr lang="th-TH" sz="2000" dirty="0">
              <a:sym typeface="Symbol" pitchFamily="18" charset="2"/>
            </a:endParaRP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>
              <a:sym typeface="Symbol" pitchFamily="18" charset="2"/>
            </a:endParaRP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1627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Power-law (GAMMA) transformation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6172200" y="4508500"/>
            <a:ext cx="20398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000" b="1" dirty="0">
                <a:latin typeface="+mj-lt"/>
                <a:cs typeface="Angsana New" pitchFamily="18" charset="-34"/>
              </a:rPr>
              <a:t>Input gray level, r</a:t>
            </a:r>
            <a:endParaRPr lang="th-TH" sz="2000" b="1" dirty="0">
              <a:latin typeface="+mj-lt"/>
              <a:cs typeface="Angsana New" pitchFamily="18" charset="-34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674518" y="4822827"/>
            <a:ext cx="33289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  <a:cs typeface="Angsana New" pitchFamily="18" charset="-34"/>
              </a:rPr>
              <a:t>Plots of </a:t>
            </a: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Times New Roman" pitchFamily="18" charset="0"/>
              </a:rPr>
              <a:t>s = </a:t>
            </a:r>
            <a:r>
              <a:rPr lang="en-US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Times New Roman" pitchFamily="18" charset="0"/>
              </a:rPr>
              <a:t>cr</a:t>
            </a:r>
            <a:r>
              <a:rPr lang="en-US" b="1" i="1" baseline="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Times New Roman" pitchFamily="18" charset="0"/>
                <a:sym typeface="Symbol" pitchFamily="18" charset="2"/>
              </a:rPr>
              <a:t> </a:t>
            </a:r>
            <a:r>
              <a:rPr lang="en-US" b="1" i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Times New Roman" pitchFamily="18" charset="0"/>
                <a:sym typeface="Symbol" pitchFamily="18" charset="2"/>
              </a:rPr>
              <a:t> </a:t>
            </a:r>
            <a:r>
              <a:rPr lang="en-US" b="1" dirty="0" smtClean="0">
                <a:latin typeface="+mj-lt"/>
                <a:cs typeface="Angsana New" pitchFamily="18" charset="-34"/>
              </a:rPr>
              <a:t>for </a:t>
            </a:r>
            <a:r>
              <a:rPr lang="en-US" b="1" dirty="0">
                <a:latin typeface="+mj-lt"/>
                <a:cs typeface="Angsana New" pitchFamily="18" charset="-34"/>
              </a:rPr>
              <a:t>various values of  </a:t>
            </a:r>
            <a:r>
              <a:rPr lang="en-US" dirty="0">
                <a:latin typeface="+mj-lt"/>
                <a:cs typeface="Angsana New" pitchFamily="18" charset="-34"/>
                <a:sym typeface="Symbol" pitchFamily="18" charset="2"/>
              </a:rPr>
              <a:t></a:t>
            </a:r>
            <a:r>
              <a:rPr lang="en-US" b="1" dirty="0">
                <a:latin typeface="+mj-lt"/>
                <a:cs typeface="Angsana New" pitchFamily="18" charset="-34"/>
              </a:rPr>
              <a:t> </a:t>
            </a:r>
            <a:r>
              <a:rPr lang="en-US" b="1" dirty="0" smtClean="0">
                <a:latin typeface="+mj-lt"/>
                <a:cs typeface="Angsana New" pitchFamily="18" charset="-34"/>
              </a:rPr>
              <a:t>(</a:t>
            </a:r>
            <a:r>
              <a:rPr lang="en-US" b="1" dirty="0">
                <a:latin typeface="+mj-lt"/>
                <a:cs typeface="Angsana New" pitchFamily="18" charset="-34"/>
              </a:rPr>
              <a:t>c = 1 in all cases)</a:t>
            </a:r>
            <a:endParaRPr lang="th-TH" b="1" dirty="0">
              <a:latin typeface="+mj-lt"/>
              <a:cs typeface="Angsana New" pitchFamily="18" charset="-34"/>
            </a:endParaRPr>
          </a:p>
        </p:txBody>
      </p:sp>
      <p:pic>
        <p:nvPicPr>
          <p:cNvPr id="4202" name="Picture 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4683918" cy="417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2652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Examples Power-law (GAMMA) transformation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577755877"/>
              </p:ext>
            </p:extLst>
          </p:nvPr>
        </p:nvGraphicFramePr>
        <p:xfrm>
          <a:off x="609600" y="2286000"/>
          <a:ext cx="3724275" cy="3962400"/>
        </p:xfrm>
        <a:graphic>
          <a:graphicData uri="http://schemas.openxmlformats.org/presentationml/2006/ole">
            <p:oleObj spid="_x0000_s5238" name="Bitmap Image" r:id="rId4" imgW="3400900" imgH="4420217" progId="PBrush">
              <p:embed/>
            </p:oleObj>
          </a:graphicData>
        </a:graphic>
      </p:graphicFrame>
      <p:graphicFrame>
        <p:nvGraphicFramePr>
          <p:cNvPr id="13" name="Group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89692054"/>
              </p:ext>
            </p:extLst>
          </p:nvPr>
        </p:nvGraphicFramePr>
        <p:xfrm>
          <a:off x="76200" y="2209800"/>
          <a:ext cx="457200" cy="670616"/>
        </p:xfrm>
        <a:graphic>
          <a:graphicData uri="http://schemas.openxmlformats.org/drawingml/2006/table">
            <a:tbl>
              <a:tblPr/>
              <a:tblGrid>
                <a:gridCol w="228600"/>
                <a:gridCol w="2286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559300" y="2133600"/>
            <a:ext cx="4572000" cy="2003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(a) </a:t>
            </a:r>
            <a:r>
              <a:rPr lang="en-US" sz="2000" dirty="0" smtClean="0"/>
              <a:t>A </a:t>
            </a:r>
            <a:r>
              <a:rPr lang="en-US" sz="2000" dirty="0"/>
              <a:t>magnetic resonance image of an upper thoracic human spine with a fracture dislocation and spinal cord impingement</a:t>
            </a:r>
          </a:p>
          <a:p>
            <a:pPr marL="742950" lvl="1" indent="-285750">
              <a:lnSpc>
                <a:spcPct val="90000"/>
              </a:lnSpc>
              <a:buClr>
                <a:srgbClr val="C00000"/>
              </a:buClr>
              <a:buSzPct val="50000"/>
              <a:buFont typeface="Wingdings" pitchFamily="2" charset="2"/>
              <a:buChar char="q"/>
            </a:pPr>
            <a:r>
              <a:rPr lang="en-US" dirty="0"/>
              <a:t>The picture is predominately dark</a:t>
            </a:r>
          </a:p>
          <a:p>
            <a:pPr marL="742950" lvl="1" indent="-285750">
              <a:lnSpc>
                <a:spcPct val="90000"/>
              </a:lnSpc>
              <a:buClr>
                <a:srgbClr val="C00000"/>
              </a:buClr>
              <a:buSzPct val="50000"/>
              <a:buFont typeface="Wingdings" pitchFamily="2" charset="2"/>
              <a:buChar char="q"/>
            </a:pPr>
            <a:r>
              <a:rPr lang="en-US" dirty="0"/>
              <a:t>An expansion of gray levels are desirable </a:t>
            </a:r>
            <a:r>
              <a:rPr lang="en-US" dirty="0">
                <a:sym typeface="Wingdings 3" pitchFamily="18" charset="2"/>
              </a:rPr>
              <a:t> needs </a:t>
            </a:r>
            <a:r>
              <a:rPr lang="en-US" dirty="0">
                <a:sym typeface="Symbol" pitchFamily="18" charset="2"/>
              </a:rPr>
              <a:t> &lt; 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48200" y="4134249"/>
            <a:ext cx="4140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(b) </a:t>
            </a:r>
            <a:r>
              <a:rPr lang="en-US" sz="2000" dirty="0" smtClean="0"/>
              <a:t>Result after power-law  transformation with </a:t>
            </a:r>
            <a:r>
              <a:rPr lang="en-US" sz="2000" dirty="0" smtClean="0">
                <a:sym typeface="Symbol" pitchFamily="18" charset="2"/>
              </a:rPr>
              <a:t></a:t>
            </a:r>
            <a:r>
              <a:rPr lang="en-US" sz="2000" dirty="0" smtClean="0"/>
              <a:t> = 0.6, c=1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(c) </a:t>
            </a:r>
            <a:r>
              <a:rPr lang="en-US" sz="2000" dirty="0" smtClean="0"/>
              <a:t>Transformation </a:t>
            </a:r>
            <a:r>
              <a:rPr lang="en-US" sz="2000" dirty="0"/>
              <a:t>with </a:t>
            </a:r>
            <a:r>
              <a:rPr lang="en-US" sz="2000" dirty="0">
                <a:sym typeface="Symbol" pitchFamily="18" charset="2"/>
              </a:rPr>
              <a:t></a:t>
            </a:r>
            <a:r>
              <a:rPr lang="en-US" sz="2000" dirty="0"/>
              <a:t> = 0.4 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	</a:t>
            </a:r>
            <a:r>
              <a:rPr lang="en-US" sz="2000" dirty="0" smtClean="0"/>
              <a:t>	 </a:t>
            </a:r>
            <a:r>
              <a:rPr lang="en-US" sz="2000" dirty="0"/>
              <a:t>(best result</a:t>
            </a:r>
            <a:r>
              <a:rPr lang="en-US" sz="2000" dirty="0" smtClean="0"/>
              <a:t>)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(d) </a:t>
            </a:r>
            <a:r>
              <a:rPr lang="en-US" sz="2000" dirty="0"/>
              <a:t>transformation with </a:t>
            </a:r>
            <a:r>
              <a:rPr lang="en-US" sz="2000" dirty="0">
                <a:sym typeface="Symbol" pitchFamily="18" charset="2"/>
              </a:rPr>
              <a:t></a:t>
            </a:r>
            <a:r>
              <a:rPr lang="en-US" sz="2000" dirty="0"/>
              <a:t> = 0.3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	 (under acceptable </a:t>
            </a:r>
            <a:r>
              <a:rPr lang="en-US" sz="2000" dirty="0" smtClean="0"/>
              <a:t>level)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10813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Effect of Decreasing Gamma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When </a:t>
            </a:r>
            <a:r>
              <a:rPr lang="en-US" sz="2000" dirty="0"/>
              <a:t>the </a:t>
            </a:r>
            <a:r>
              <a:rPr lang="en-US" sz="2000" dirty="0">
                <a:sym typeface="Symbol" pitchFamily="18" charset="2"/>
              </a:rPr>
              <a:t></a:t>
            </a:r>
            <a:r>
              <a:rPr lang="en-US" sz="2000" dirty="0"/>
              <a:t> is reduced too much, the image begins to reduce contrast to the point where the image started to have very slight “wash-out” look, especially in the background</a:t>
            </a:r>
            <a:endParaRPr lang="th-TH" sz="20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>
              <a:sym typeface="Symbol" pitchFamily="18" charset="2"/>
            </a:endParaRP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4252885102"/>
              </p:ext>
            </p:extLst>
          </p:nvPr>
        </p:nvGraphicFramePr>
        <p:xfrm>
          <a:off x="914400" y="3581400"/>
          <a:ext cx="3276600" cy="2895600"/>
        </p:xfrm>
        <a:graphic>
          <a:graphicData uri="http://schemas.openxmlformats.org/presentationml/2006/ole">
            <p:oleObj spid="_x0000_s6259" name="Bitmap Image" r:id="rId4" imgW="3610479" imgH="3371429" progId="PBrush">
              <p:embed/>
            </p:oleObj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304800" y="3543300"/>
            <a:ext cx="12192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4871203" y="5060209"/>
            <a:ext cx="20398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000" b="1" dirty="0">
                <a:latin typeface="+mj-lt"/>
                <a:cs typeface="Angsana New" pitchFamily="18" charset="-34"/>
              </a:rPr>
              <a:t>Input gray level, r</a:t>
            </a:r>
            <a:endParaRPr lang="th-TH" sz="2000" b="1" dirty="0">
              <a:latin typeface="+mj-lt"/>
              <a:cs typeface="Angsana New" pitchFamily="18" charset="-34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373521" y="5374536"/>
            <a:ext cx="33289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  <a:cs typeface="Angsana New" pitchFamily="18" charset="-34"/>
              </a:rPr>
              <a:t>Plots of </a:t>
            </a: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Times New Roman" pitchFamily="18" charset="0"/>
              </a:rPr>
              <a:t>s = </a:t>
            </a:r>
            <a:r>
              <a:rPr lang="en-US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Times New Roman" pitchFamily="18" charset="0"/>
              </a:rPr>
              <a:t>cr</a:t>
            </a:r>
            <a:r>
              <a:rPr lang="en-US" b="1" i="1" baseline="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Times New Roman" pitchFamily="18" charset="0"/>
                <a:sym typeface="Symbol" pitchFamily="18" charset="2"/>
              </a:rPr>
              <a:t> </a:t>
            </a:r>
            <a:r>
              <a:rPr lang="en-US" b="1" i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Times New Roman" pitchFamily="18" charset="0"/>
                <a:sym typeface="Symbol" pitchFamily="18" charset="2"/>
              </a:rPr>
              <a:t> </a:t>
            </a:r>
            <a:r>
              <a:rPr lang="en-US" b="1" dirty="0" smtClean="0">
                <a:latin typeface="+mj-lt"/>
                <a:cs typeface="Angsana New" pitchFamily="18" charset="-34"/>
              </a:rPr>
              <a:t>for </a:t>
            </a:r>
            <a:r>
              <a:rPr lang="en-US" b="1" dirty="0">
                <a:latin typeface="+mj-lt"/>
                <a:cs typeface="Angsana New" pitchFamily="18" charset="-34"/>
              </a:rPr>
              <a:t>various values of  </a:t>
            </a:r>
            <a:r>
              <a:rPr lang="en-US" dirty="0">
                <a:latin typeface="+mj-lt"/>
                <a:cs typeface="Angsana New" pitchFamily="18" charset="-34"/>
                <a:sym typeface="Symbol" pitchFamily="18" charset="2"/>
              </a:rPr>
              <a:t></a:t>
            </a:r>
            <a:r>
              <a:rPr lang="en-US" b="1" dirty="0">
                <a:latin typeface="+mj-lt"/>
                <a:cs typeface="Angsana New" pitchFamily="18" charset="-34"/>
              </a:rPr>
              <a:t> </a:t>
            </a:r>
            <a:r>
              <a:rPr lang="en-US" b="1" dirty="0" smtClean="0">
                <a:latin typeface="+mj-lt"/>
                <a:cs typeface="Angsana New" pitchFamily="18" charset="-34"/>
              </a:rPr>
              <a:t>(</a:t>
            </a:r>
            <a:r>
              <a:rPr lang="en-US" b="1" dirty="0">
                <a:latin typeface="+mj-lt"/>
                <a:cs typeface="Angsana New" pitchFamily="18" charset="-34"/>
              </a:rPr>
              <a:t>c = 1 in all cases)</a:t>
            </a:r>
            <a:endParaRPr lang="th-TH" b="1" dirty="0">
              <a:latin typeface="+mj-lt"/>
              <a:cs typeface="Angsana New" pitchFamily="18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93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Sometimes Image is not perfect!!</a:t>
            </a:r>
            <a:endParaRPr lang="en-IN" sz="4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752600"/>
            <a:ext cx="6096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58896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Another Examples Power-law transformation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3" name="Group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87858443"/>
              </p:ext>
            </p:extLst>
          </p:nvPr>
        </p:nvGraphicFramePr>
        <p:xfrm>
          <a:off x="76200" y="2209800"/>
          <a:ext cx="457200" cy="670616"/>
        </p:xfrm>
        <a:graphic>
          <a:graphicData uri="http://schemas.openxmlformats.org/drawingml/2006/table">
            <a:tbl>
              <a:tblPr/>
              <a:tblGrid>
                <a:gridCol w="228600"/>
                <a:gridCol w="2286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128122605"/>
              </p:ext>
            </p:extLst>
          </p:nvPr>
        </p:nvGraphicFramePr>
        <p:xfrm>
          <a:off x="914400" y="2232225"/>
          <a:ext cx="3429000" cy="3810000"/>
        </p:xfrm>
        <a:graphic>
          <a:graphicData uri="http://schemas.openxmlformats.org/presentationml/2006/ole">
            <p:oleObj spid="_x0000_s7284" name="Bitmap Image" r:id="rId4" imgW="4296375" imgH="4304762" progId="PBrush">
              <p:embed/>
            </p:oleObj>
          </a:graphicData>
        </a:graphic>
      </p:graphicFrame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4495800" y="2133600"/>
            <a:ext cx="4506912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90000"/>
              </a:lnSpc>
              <a:buFontTx/>
              <a:buAutoNum type="alphaLcParenBoth"/>
            </a:pPr>
            <a:r>
              <a:rPr lang="en-US" sz="2000" dirty="0" smtClean="0"/>
              <a:t>image has a washed-out appearance, it needs a compression of gray levels </a:t>
            </a:r>
            <a:r>
              <a:rPr lang="en-US" sz="2000" dirty="0" smtClean="0">
                <a:sym typeface="Wingdings 3" pitchFamily="18" charset="2"/>
              </a:rPr>
              <a:t> needs </a:t>
            </a:r>
            <a:r>
              <a:rPr lang="en-US" sz="2000" dirty="0" smtClean="0">
                <a:sym typeface="Symbol" pitchFamily="18" charset="2"/>
              </a:rPr>
              <a:t> &gt; 1</a:t>
            </a:r>
          </a:p>
          <a:p>
            <a:pPr marL="457200" indent="-457200">
              <a:lnSpc>
                <a:spcPct val="90000"/>
              </a:lnSpc>
              <a:buFontTx/>
              <a:buAutoNum type="alphaLcParenBoth"/>
            </a:pPr>
            <a:endParaRPr lang="en-US" sz="20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dirty="0" smtClean="0"/>
              <a:t>(b) result after power-law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dirty="0" smtClean="0"/>
              <a:t>	 transformation with </a:t>
            </a:r>
            <a:r>
              <a:rPr lang="en-US" sz="2000" dirty="0" smtClean="0">
                <a:sym typeface="Symbol" pitchFamily="18" charset="2"/>
              </a:rPr>
              <a:t></a:t>
            </a:r>
            <a:r>
              <a:rPr lang="en-US" sz="2000" dirty="0" smtClean="0"/>
              <a:t> = 3.0 (suitable)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dirty="0" smtClean="0"/>
              <a:t>(c) transformation with </a:t>
            </a:r>
            <a:r>
              <a:rPr lang="en-US" sz="2000" dirty="0" smtClean="0">
                <a:sym typeface="Symbol" pitchFamily="18" charset="2"/>
              </a:rPr>
              <a:t></a:t>
            </a:r>
            <a:r>
              <a:rPr lang="en-US" sz="2000" dirty="0" smtClean="0"/>
              <a:t> = 4.0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dirty="0" smtClean="0"/>
              <a:t>	(</a:t>
            </a:r>
            <a:r>
              <a:rPr lang="en-US" sz="2000" smtClean="0"/>
              <a:t>suitable)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dirty="0" smtClean="0"/>
              <a:t>(d) transformation with </a:t>
            </a:r>
            <a:r>
              <a:rPr lang="en-US" sz="2000" dirty="0" smtClean="0">
                <a:sym typeface="Symbol" pitchFamily="18" charset="2"/>
              </a:rPr>
              <a:t></a:t>
            </a:r>
            <a:r>
              <a:rPr lang="en-US" sz="2000" dirty="0" smtClean="0"/>
              <a:t> = 5.0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dirty="0" smtClean="0"/>
              <a:t>	(high contrast, the image has areas that are too dark, some detail is lost)</a:t>
            </a:r>
            <a:endParaRPr lang="th-TH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50054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Piecewise-Linear Transformation Functions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Contrast Stretching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/>
              <a:t>Thresholding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Gray Level Slicing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Bit  Plane Slicing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2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305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Contrast Stretching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Increases the dynamic range 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400" dirty="0"/>
              <a:t> </a:t>
            </a:r>
            <a:r>
              <a:rPr lang="en-US" sz="2400" dirty="0" smtClean="0"/>
              <a:t>    of gray levels in the image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Thresholding is a special case of contrast stretching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4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" name="Group 24"/>
          <p:cNvGrpSpPr/>
          <p:nvPr/>
        </p:nvGrpSpPr>
        <p:grpSpPr>
          <a:xfrm>
            <a:off x="5478462" y="2133600"/>
            <a:ext cx="2709783" cy="2327275"/>
            <a:chOff x="5478462" y="2133600"/>
            <a:chExt cx="2709783" cy="2327275"/>
          </a:xfrm>
        </p:grpSpPr>
        <p:grpSp>
          <p:nvGrpSpPr>
            <p:cNvPr id="7" name="Group 6"/>
            <p:cNvGrpSpPr/>
            <p:nvPr/>
          </p:nvGrpSpPr>
          <p:grpSpPr>
            <a:xfrm>
              <a:off x="5478462" y="2133600"/>
              <a:ext cx="2709783" cy="2327275"/>
              <a:chOff x="5699125" y="762000"/>
              <a:chExt cx="2709783" cy="2327275"/>
            </a:xfrm>
          </p:grpSpPr>
          <p:sp>
            <p:nvSpPr>
              <p:cNvPr id="8" name="Line 4"/>
              <p:cNvSpPr>
                <a:spLocks noChangeShapeType="1"/>
              </p:cNvSpPr>
              <p:nvPr/>
            </p:nvSpPr>
            <p:spPr bwMode="auto">
              <a:xfrm>
                <a:off x="5895975" y="2667000"/>
                <a:ext cx="21494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Line 5"/>
              <p:cNvSpPr>
                <a:spLocks noChangeShapeType="1"/>
              </p:cNvSpPr>
              <p:nvPr/>
            </p:nvSpPr>
            <p:spPr bwMode="auto">
              <a:xfrm flipV="1">
                <a:off x="5895975" y="762000"/>
                <a:ext cx="0" cy="1905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" name="Text Box 6"/>
              <p:cNvSpPr txBox="1">
                <a:spLocks noChangeArrowheads="1"/>
              </p:cNvSpPr>
              <p:nvPr/>
            </p:nvSpPr>
            <p:spPr bwMode="auto">
              <a:xfrm>
                <a:off x="7496175" y="2632075"/>
                <a:ext cx="369888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dirty="0">
                    <a:latin typeface="Times New Roman" pitchFamily="18" charset="0"/>
                  </a:rPr>
                  <a:t>L</a:t>
                </a:r>
              </a:p>
            </p:txBody>
          </p:sp>
          <p:sp>
            <p:nvSpPr>
              <p:cNvPr id="11" name="Text Box 7"/>
              <p:cNvSpPr txBox="1">
                <a:spLocks noChangeArrowheads="1"/>
              </p:cNvSpPr>
              <p:nvPr/>
            </p:nvSpPr>
            <p:spPr bwMode="auto">
              <a:xfrm>
                <a:off x="8121650" y="2479675"/>
                <a:ext cx="28725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dirty="0" smtClean="0">
                    <a:solidFill>
                      <a:schemeClr val="accent6">
                        <a:lumMod val="75000"/>
                      </a:schemeClr>
                    </a:solidFill>
                    <a:latin typeface="Times New Roman" pitchFamily="18" charset="0"/>
                  </a:rPr>
                  <a:t>r</a:t>
                </a:r>
                <a:endParaRPr lang="en-US" altLang="zh-CN" sz="2400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5867400" y="1447800"/>
                <a:ext cx="1676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Line 9"/>
              <p:cNvSpPr>
                <a:spLocks noChangeShapeType="1"/>
              </p:cNvSpPr>
              <p:nvPr/>
            </p:nvSpPr>
            <p:spPr bwMode="auto">
              <a:xfrm flipV="1">
                <a:off x="5867400" y="2438400"/>
                <a:ext cx="762000" cy="2286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Line 10"/>
              <p:cNvSpPr>
                <a:spLocks noChangeShapeType="1"/>
              </p:cNvSpPr>
              <p:nvPr/>
            </p:nvSpPr>
            <p:spPr bwMode="auto">
              <a:xfrm flipV="1">
                <a:off x="6629400" y="1828800"/>
                <a:ext cx="304800" cy="6096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 flipV="1">
                <a:off x="6858000" y="1447800"/>
                <a:ext cx="685800" cy="457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7543800" y="14478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6934200" y="1905000"/>
                <a:ext cx="0" cy="762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Line 15"/>
              <p:cNvSpPr>
                <a:spLocks noChangeShapeType="1"/>
              </p:cNvSpPr>
              <p:nvPr/>
            </p:nvSpPr>
            <p:spPr bwMode="auto">
              <a:xfrm>
                <a:off x="5867400" y="1905000"/>
                <a:ext cx="990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5867400" y="2438400"/>
                <a:ext cx="76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Text Box 17"/>
              <p:cNvSpPr txBox="1">
                <a:spLocks noChangeArrowheads="1"/>
              </p:cNvSpPr>
              <p:nvPr/>
            </p:nvSpPr>
            <p:spPr bwMode="auto">
              <a:xfrm>
                <a:off x="5699125" y="2632075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21" name="Text Box 18"/>
              <p:cNvSpPr txBox="1">
                <a:spLocks noChangeArrowheads="1"/>
              </p:cNvSpPr>
              <p:nvPr/>
            </p:nvSpPr>
            <p:spPr bwMode="auto">
              <a:xfrm>
                <a:off x="6461125" y="2555875"/>
                <a:ext cx="319088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dirty="0">
                    <a:latin typeface="Times New Roman" pitchFamily="18" charset="0"/>
                  </a:rPr>
                  <a:t>a</a:t>
                </a:r>
              </a:p>
            </p:txBody>
          </p:sp>
          <p:sp>
            <p:nvSpPr>
              <p:cNvPr id="22" name="Text Box 19"/>
              <p:cNvSpPr txBox="1">
                <a:spLocks noChangeArrowheads="1"/>
              </p:cNvSpPr>
              <p:nvPr/>
            </p:nvSpPr>
            <p:spPr bwMode="auto">
              <a:xfrm>
                <a:off x="6842125" y="2555875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>
                    <a:latin typeface="Times New Roman" pitchFamily="18" charset="0"/>
                  </a:rPr>
                  <a:t>b</a:t>
                </a:r>
              </a:p>
            </p:txBody>
          </p:sp>
        </p:grpSp>
        <p:sp>
          <p:nvSpPr>
            <p:cNvPr id="23" name="Line 14"/>
            <p:cNvSpPr>
              <a:spLocks noChangeShapeType="1"/>
            </p:cNvSpPr>
            <p:nvPr/>
          </p:nvSpPr>
          <p:spPr bwMode="auto">
            <a:xfrm>
              <a:off x="6400006" y="38100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Text Box 7"/>
          <p:cNvSpPr txBox="1">
            <a:spLocks noChangeArrowheads="1"/>
          </p:cNvSpPr>
          <p:nvPr/>
        </p:nvSpPr>
        <p:spPr bwMode="auto">
          <a:xfrm>
            <a:off x="5334833" y="2133600"/>
            <a:ext cx="3048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</a:rPr>
              <a:t>s</a:t>
            </a: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776054785"/>
              </p:ext>
            </p:extLst>
          </p:nvPr>
        </p:nvGraphicFramePr>
        <p:xfrm>
          <a:off x="990600" y="2819400"/>
          <a:ext cx="3581400" cy="1314747"/>
        </p:xfrm>
        <a:graphic>
          <a:graphicData uri="http://schemas.openxmlformats.org/presentationml/2006/ole">
            <p:oleObj spid="_x0000_s10350" name="Equation" r:id="rId4" imgW="2171520" imgH="711000" progId="Equation.3">
              <p:embed/>
            </p:oleObj>
          </a:graphicData>
        </a:graphic>
      </p:graphicFrame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5318918" y="3546475"/>
            <a:ext cx="3962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zh-CN" sz="2400" dirty="0" err="1" smtClean="0">
                <a:latin typeface="Times New Roman" pitchFamily="18" charset="0"/>
              </a:rPr>
              <a:t>s</a:t>
            </a:r>
            <a:r>
              <a:rPr lang="en-US" altLang="zh-CN" sz="2400" baseline="-25000" dirty="0" err="1" smtClean="0">
                <a:latin typeface="Times New Roman" pitchFamily="18" charset="0"/>
              </a:rPr>
              <a:t>a</a:t>
            </a:r>
            <a:endParaRPr lang="en-US" altLang="zh-CN" sz="2400" baseline="-25000" dirty="0">
              <a:latin typeface="Times New Roman" pitchFamily="18" charset="0"/>
            </a:endParaRPr>
          </a:p>
        </p:txBody>
      </p: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5243463" y="3089275"/>
            <a:ext cx="4074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zh-CN" sz="2400" dirty="0" err="1" smtClean="0">
                <a:latin typeface="Times New Roman" pitchFamily="18" charset="0"/>
              </a:rPr>
              <a:t>s</a:t>
            </a:r>
            <a:r>
              <a:rPr lang="en-US" altLang="zh-CN" sz="2400" baseline="-25000" dirty="0" err="1">
                <a:latin typeface="Times New Roman" pitchFamily="18" charset="0"/>
              </a:rPr>
              <a:t>b</a:t>
            </a:r>
            <a:endParaRPr lang="en-US" altLang="zh-CN" sz="2400" baseline="-250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9252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Thresholding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Produces a two level </a:t>
            </a:r>
            <a:r>
              <a:rPr lang="en-US" sz="2400" dirty="0"/>
              <a:t>(binary ) image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Pixels above threshold grouped into 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400" dirty="0"/>
              <a:t> </a:t>
            </a:r>
            <a:r>
              <a:rPr lang="en-US" sz="2400" dirty="0" smtClean="0"/>
              <a:t>   one class and below threshold to 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400" dirty="0"/>
              <a:t> </a:t>
            </a:r>
            <a:r>
              <a:rPr lang="en-US" sz="2400" dirty="0" smtClean="0"/>
              <a:t>    another class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4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4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286" name="Picture 9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2667000"/>
            <a:ext cx="2847975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6107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Contrast Stretching &amp; Thresholding Example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4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565595065"/>
              </p:ext>
            </p:extLst>
          </p:nvPr>
        </p:nvGraphicFramePr>
        <p:xfrm>
          <a:off x="317500" y="2247225"/>
          <a:ext cx="4038600" cy="3733800"/>
        </p:xfrm>
        <a:graphic>
          <a:graphicData uri="http://schemas.openxmlformats.org/presentationml/2006/ole">
            <p:oleObj spid="_x0000_s11370" name="Bitmap Image" r:id="rId4" imgW="4296375" imgH="4266667" progId="PBrush">
              <p:embed/>
            </p:oleObj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V="1">
            <a:off x="3810000" y="2438400"/>
            <a:ext cx="1981200" cy="6600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91200" y="2076956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low-contrast image : result from poor illumination, lack of dynamic range in the imaging sensor, or even wrong setting of a lens aperture of image acquisition</a:t>
            </a:r>
          </a:p>
          <a:p>
            <a:endParaRPr lang="en-IN" dirty="0"/>
          </a:p>
        </p:txBody>
      </p:sp>
      <p:cxnSp>
        <p:nvCxnSpPr>
          <p:cNvPr id="18" name="Straight Arrow Connector 17"/>
          <p:cNvCxnSpPr>
            <a:endCxn id="20" idx="1"/>
          </p:cNvCxnSpPr>
          <p:nvPr/>
        </p:nvCxnSpPr>
        <p:spPr>
          <a:xfrm flipV="1">
            <a:off x="1295400" y="4618880"/>
            <a:ext cx="4495800" cy="6636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91200" y="4157215"/>
            <a:ext cx="3086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 of contrast stretching: </a:t>
            </a:r>
          </a:p>
          <a:p>
            <a:r>
              <a:rPr lang="en-US" dirty="0" smtClean="0"/>
              <a:t>(r</a:t>
            </a:r>
            <a:r>
              <a:rPr lang="en-US" baseline="-25000" dirty="0" smtClean="0"/>
              <a:t>1</a:t>
            </a:r>
            <a:r>
              <a:rPr lang="en-US" dirty="0" smtClean="0"/>
              <a:t>,s</a:t>
            </a:r>
            <a:r>
              <a:rPr lang="en-US" baseline="-25000" dirty="0" smtClean="0"/>
              <a:t>1</a:t>
            </a:r>
            <a:r>
              <a:rPr lang="en-US" dirty="0" smtClean="0"/>
              <a:t>) = (r</a:t>
            </a:r>
            <a:r>
              <a:rPr lang="en-US" baseline="-25000" dirty="0" smtClean="0"/>
              <a:t>min</a:t>
            </a:r>
            <a:r>
              <a:rPr lang="en-US" dirty="0" smtClean="0"/>
              <a:t>,0) and </a:t>
            </a:r>
          </a:p>
          <a:p>
            <a:r>
              <a:rPr lang="en-US" dirty="0" smtClean="0"/>
              <a:t>(r</a:t>
            </a:r>
            <a:r>
              <a:rPr lang="en-US" baseline="-25000" dirty="0" smtClean="0"/>
              <a:t>2</a:t>
            </a:r>
            <a:r>
              <a:rPr lang="en-US" dirty="0" smtClean="0"/>
              <a:t>,s</a:t>
            </a:r>
            <a:r>
              <a:rPr lang="en-US" baseline="-25000" dirty="0" smtClean="0"/>
              <a:t>2</a:t>
            </a:r>
            <a:r>
              <a:rPr lang="en-US" dirty="0" smtClean="0"/>
              <a:t>) = (r</a:t>
            </a:r>
            <a:r>
              <a:rPr lang="en-US" baseline="-25000" dirty="0" smtClean="0"/>
              <a:t>max</a:t>
            </a:r>
            <a:r>
              <a:rPr lang="en-US" dirty="0" smtClean="0"/>
              <a:t>,L-1)</a:t>
            </a:r>
          </a:p>
        </p:txBody>
      </p:sp>
      <p:cxnSp>
        <p:nvCxnSpPr>
          <p:cNvPr id="23" name="Straight Arrow Connector 22"/>
          <p:cNvCxnSpPr>
            <a:endCxn id="25" idx="1"/>
          </p:cNvCxnSpPr>
          <p:nvPr/>
        </p:nvCxnSpPr>
        <p:spPr>
          <a:xfrm>
            <a:off x="4038600" y="5448300"/>
            <a:ext cx="1828800" cy="1651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67400" y="5428735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 of thresholding</a:t>
            </a:r>
            <a:endParaRPr lang="th-TH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3200400"/>
            <a:ext cx="1422400" cy="9078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3419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Gray-level slicing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Highlighting </a:t>
            </a:r>
            <a:r>
              <a:rPr lang="en-US" sz="2400" dirty="0"/>
              <a:t>a specific range of gray levels in an </a:t>
            </a:r>
            <a:r>
              <a:rPr lang="en-US" sz="2400" dirty="0" smtClean="0"/>
              <a:t>image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/>
              <a:t>Display a high value of all gray levels in the range of interest and a low value for all other gray levels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4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86200"/>
            <a:ext cx="5562600" cy="2362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6946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Gray-level slicing Example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4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113539025"/>
              </p:ext>
            </p:extLst>
          </p:nvPr>
        </p:nvGraphicFramePr>
        <p:xfrm>
          <a:off x="838200" y="2209800"/>
          <a:ext cx="4876800" cy="3657600"/>
        </p:xfrm>
        <a:graphic>
          <a:graphicData uri="http://schemas.openxmlformats.org/presentationml/2006/ole">
            <p:oleObj spid="_x0000_s13417" name="Bitmap Image" r:id="rId4" imgW="4238095" imgH="3877216" progId="PBrush">
              <p:embed/>
            </p:oleObj>
          </a:graphicData>
        </a:graphic>
      </p:graphicFrame>
      <p:graphicFrame>
        <p:nvGraphicFramePr>
          <p:cNvPr id="8" name="Group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81284349"/>
              </p:ext>
            </p:extLst>
          </p:nvPr>
        </p:nvGraphicFramePr>
        <p:xfrm>
          <a:off x="304800" y="2743200"/>
          <a:ext cx="457200" cy="670616"/>
        </p:xfrm>
        <a:graphic>
          <a:graphicData uri="http://schemas.openxmlformats.org/drawingml/2006/table">
            <a:tbl>
              <a:tblPr/>
              <a:tblGrid>
                <a:gridCol w="228600"/>
                <a:gridCol w="2286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892800" y="2425700"/>
            <a:ext cx="2971800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(a) transformation highlights range [A,B] of gray level and reduces all others to a constant level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(b) transformation highlights range [A,B] but preserves all other levels 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(c) Original image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(d) Result of applying the transformation (a</a:t>
            </a:r>
            <a:r>
              <a:rPr lang="en-US" dirty="0"/>
              <a:t>)</a:t>
            </a:r>
            <a:r>
              <a:rPr lang="en-US" dirty="0" smtClean="0"/>
              <a:t> on the image at (c)</a:t>
            </a:r>
            <a:endParaRPr lang="th-TH" dirty="0" smtClean="0"/>
          </a:p>
        </p:txBody>
      </p:sp>
    </p:spTree>
    <p:extLst>
      <p:ext uri="{BB962C8B-B14F-4D97-AF65-F5344CB8AC3E}">
        <p14:creationId xmlns="" xmlns:p14="http://schemas.microsoft.com/office/powerpoint/2010/main" val="348266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Bit-plane Slicing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Highlights </a:t>
            </a:r>
            <a:r>
              <a:rPr lang="en-US" sz="2000" dirty="0"/>
              <a:t>the </a:t>
            </a:r>
            <a:r>
              <a:rPr lang="en-US" sz="2000" dirty="0" smtClean="0"/>
              <a:t>contribution made 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to </a:t>
            </a:r>
            <a:r>
              <a:rPr lang="en-US" sz="2000" dirty="0"/>
              <a:t>total image appearance </a:t>
            </a:r>
            <a:r>
              <a:rPr lang="en-US" sz="2000" dirty="0" smtClean="0"/>
              <a:t>by 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specific bits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/>
              <a:t>Suppose </a:t>
            </a:r>
            <a:r>
              <a:rPr lang="en-US" sz="2000" dirty="0"/>
              <a:t>each pixel is represented by 8 </a:t>
            </a:r>
            <a:r>
              <a:rPr lang="en-US" sz="2000" dirty="0" smtClean="0"/>
              <a:t>bits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/>
              <a:t> 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Higher-order </a:t>
            </a:r>
            <a:r>
              <a:rPr lang="en-US" sz="2000" dirty="0"/>
              <a:t>bits contain the majority </a:t>
            </a: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of </a:t>
            </a:r>
            <a:r>
              <a:rPr lang="en-US" sz="2000" dirty="0"/>
              <a:t>the visually significant </a:t>
            </a:r>
            <a:r>
              <a:rPr lang="en-US" sz="2000" dirty="0" smtClean="0"/>
              <a:t>data.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Useful </a:t>
            </a:r>
            <a:r>
              <a:rPr lang="en-US" sz="2000" dirty="0"/>
              <a:t>for analyzing the relative importance </a:t>
            </a: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played </a:t>
            </a:r>
            <a:r>
              <a:rPr lang="en-US" sz="2000" dirty="0"/>
              <a:t>by each bit of the image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5181600" y="1727200"/>
            <a:ext cx="3844925" cy="2870200"/>
            <a:chOff x="244" y="1584"/>
            <a:chExt cx="2696" cy="1808"/>
          </a:xfrm>
        </p:grpSpPr>
        <p:graphicFrame>
          <p:nvGraphicFramePr>
            <p:cNvPr id="8" name="Object 5"/>
            <p:cNvGraphicFramePr>
              <a:graphicFrameLocks noChangeAspect="1"/>
            </p:cNvGraphicFramePr>
            <p:nvPr/>
          </p:nvGraphicFramePr>
          <p:xfrm>
            <a:off x="336" y="1846"/>
            <a:ext cx="2604" cy="1442"/>
          </p:xfrm>
          <a:graphic>
            <a:graphicData uri="http://schemas.openxmlformats.org/presentationml/2006/ole">
              <p:oleObj spid="_x0000_s14439" name="Bitmap Image" r:id="rId4" imgW="2390476" imgH="1324160" progId="PBrush">
                <p:embed/>
              </p:oleObj>
            </a:graphicData>
          </a:graphic>
        </p:graphicFrame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1654" y="1584"/>
              <a:ext cx="1109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600" dirty="0">
                  <a:solidFill>
                    <a:srgbClr val="FF0000"/>
                  </a:solidFill>
                  <a:latin typeface="Tahoma" pitchFamily="34" charset="0"/>
                  <a:cs typeface="Angsana New" pitchFamily="18" charset="-34"/>
                </a:rPr>
                <a:t>Bit-plane 7</a:t>
              </a:r>
            </a:p>
            <a:p>
              <a:pPr algn="ctr" eaLnBrk="1" hangingPunct="1"/>
              <a:r>
                <a:rPr lang="en-US" sz="1600" dirty="0">
                  <a:solidFill>
                    <a:srgbClr val="FF0000"/>
                  </a:solidFill>
                  <a:latin typeface="Tahoma" pitchFamily="34" charset="0"/>
                  <a:cs typeface="Angsana New" pitchFamily="18" charset="-34"/>
                </a:rPr>
                <a:t>(most significant)</a:t>
              </a:r>
              <a:endParaRPr lang="th-TH" sz="1600" dirty="0">
                <a:solidFill>
                  <a:srgbClr val="FF0000"/>
                </a:solidFill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1657" y="3024"/>
              <a:ext cx="109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600" dirty="0">
                  <a:solidFill>
                    <a:srgbClr val="FF0000"/>
                  </a:solidFill>
                  <a:latin typeface="Tahoma" pitchFamily="34" charset="0"/>
                  <a:cs typeface="Angsana New" pitchFamily="18" charset="-34"/>
                </a:rPr>
                <a:t>Bit-plane 0</a:t>
              </a:r>
            </a:p>
            <a:p>
              <a:pPr algn="ctr" eaLnBrk="1" hangingPunct="1"/>
              <a:r>
                <a:rPr lang="en-US" sz="1600" dirty="0">
                  <a:solidFill>
                    <a:srgbClr val="FF0000"/>
                  </a:solidFill>
                  <a:latin typeface="Tahoma" pitchFamily="34" charset="0"/>
                  <a:cs typeface="Angsana New" pitchFamily="18" charset="-34"/>
                </a:rPr>
                <a:t>(least significant)</a:t>
              </a:r>
              <a:endParaRPr lang="th-TH" sz="1600" dirty="0">
                <a:solidFill>
                  <a:srgbClr val="FF0000"/>
                </a:solidFill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244" y="1632"/>
              <a:ext cx="93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600" dirty="0">
                  <a:solidFill>
                    <a:srgbClr val="FF0000"/>
                  </a:solidFill>
                  <a:latin typeface="Tahoma" pitchFamily="34" charset="0"/>
                  <a:cs typeface="Angsana New" pitchFamily="18" charset="-34"/>
                </a:rPr>
                <a:t>One 8-bit byte</a:t>
              </a:r>
              <a:endParaRPr lang="th-TH" sz="1600" dirty="0">
                <a:solidFill>
                  <a:srgbClr val="FF0000"/>
                </a:solidFill>
                <a:latin typeface="Tahoma" pitchFamily="34" charset="0"/>
                <a:cs typeface="Angsana New" pitchFamily="18" charset="-34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54073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Bit-plane </a:t>
            </a:r>
            <a:r>
              <a:rPr lang="en-US" sz="2800" dirty="0"/>
              <a:t>S</a:t>
            </a:r>
            <a:r>
              <a:rPr lang="en-US" sz="2800" dirty="0" smtClean="0"/>
              <a:t>licing Example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736600" y="2895600"/>
            <a:ext cx="4041775" cy="3962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The (binary) image for bit-plane 7 can be obtained by processing the input image with a thresholding gray-level transformation.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Map all levels between 0 and 127 to 0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Map all levels between 128 and 255 to 255</a:t>
            </a:r>
          </a:p>
          <a:p>
            <a:pPr lvl="1"/>
            <a:endParaRPr lang="th-TH" sz="2000" dirty="0" smtClean="0"/>
          </a:p>
        </p:txBody>
      </p:sp>
      <p:grpSp>
        <p:nvGrpSpPr>
          <p:cNvPr id="17" name="Group 4"/>
          <p:cNvGrpSpPr>
            <a:grpSpLocks/>
          </p:cNvGrpSpPr>
          <p:nvPr/>
        </p:nvGrpSpPr>
        <p:grpSpPr bwMode="auto">
          <a:xfrm>
            <a:off x="4945062" y="1705204"/>
            <a:ext cx="4040188" cy="4325751"/>
            <a:chOff x="288" y="1090"/>
            <a:chExt cx="2545" cy="2977"/>
          </a:xfrm>
        </p:grpSpPr>
        <p:graphicFrame>
          <p:nvGraphicFramePr>
            <p:cNvPr id="18" name="Object 5"/>
            <p:cNvGraphicFramePr>
              <a:graphicFrameLocks noChangeAspect="1"/>
            </p:cNvGraphicFramePr>
            <p:nvPr/>
          </p:nvGraphicFramePr>
          <p:xfrm>
            <a:off x="288" y="1090"/>
            <a:ext cx="2545" cy="2687"/>
          </p:xfrm>
          <a:graphic>
            <a:graphicData uri="http://schemas.openxmlformats.org/presentationml/2006/ole">
              <p:oleObj spid="_x0000_s15460" name="Bitmap Image" r:id="rId4" imgW="2752381" imgH="2580952" progId="PBrush">
                <p:embed/>
              </p:oleObj>
            </a:graphicData>
          </a:graphic>
        </p:graphicFrame>
        <p:sp>
          <p:nvSpPr>
            <p:cNvPr id="19" name="Text Box 6"/>
            <p:cNvSpPr txBox="1">
              <a:spLocks noChangeArrowheads="1"/>
            </p:cNvSpPr>
            <p:nvPr/>
          </p:nvSpPr>
          <p:spPr bwMode="auto">
            <a:xfrm>
              <a:off x="432" y="3792"/>
              <a:ext cx="2396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2000" dirty="0">
                  <a:latin typeface="+mj-lt"/>
                  <a:cs typeface="Angsana New" pitchFamily="18" charset="-34"/>
                </a:rPr>
                <a:t>An 8-bit fractal image</a:t>
              </a:r>
              <a:endParaRPr lang="th-TH" sz="2000" dirty="0">
                <a:latin typeface="+mj-lt"/>
                <a:cs typeface="Angsana New" pitchFamily="18" charset="-34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99899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smtClean="0"/>
              <a:t>cont.…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Bit-plane </a:t>
            </a:r>
            <a:r>
              <a:rPr lang="en-US" sz="2800" dirty="0"/>
              <a:t>S</a:t>
            </a:r>
            <a:r>
              <a:rPr lang="en-US" sz="2800" dirty="0" smtClean="0"/>
              <a:t>licing Example (cont.…)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                                                                   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4169607702"/>
              </p:ext>
            </p:extLst>
          </p:nvPr>
        </p:nvGraphicFramePr>
        <p:xfrm>
          <a:off x="457200" y="2209800"/>
          <a:ext cx="3962400" cy="4002087"/>
        </p:xfrm>
        <a:graphic>
          <a:graphicData uri="http://schemas.openxmlformats.org/presentationml/2006/ole">
            <p:oleObj spid="_x0000_s16482" name="Bitmap Image" r:id="rId4" imgW="3943901" imgH="3858164" progId="PBrush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648200" y="57647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[ 8- Bit planes ]</a:t>
            </a:r>
            <a:endParaRPr lang="en-IN" b="1" dirty="0"/>
          </a:p>
        </p:txBody>
      </p:sp>
      <p:graphicFrame>
        <p:nvGraphicFramePr>
          <p:cNvPr id="12" name="Group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39774660"/>
              </p:ext>
            </p:extLst>
          </p:nvPr>
        </p:nvGraphicFramePr>
        <p:xfrm>
          <a:off x="5105400" y="2590800"/>
          <a:ext cx="3581400" cy="3048001"/>
        </p:xfrm>
        <a:graphic>
          <a:graphicData uri="http://schemas.openxmlformats.org/drawingml/2006/table">
            <a:tbl>
              <a:tblPr/>
              <a:tblGrid>
                <a:gridCol w="1193800"/>
                <a:gridCol w="596900"/>
                <a:gridCol w="596900"/>
                <a:gridCol w="1193800"/>
              </a:tblGrid>
              <a:tr h="1014413"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Bit-plane 7</a:t>
                      </a:r>
                      <a:endParaRPr kumimoji="0" lang="th-TH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Bit-plane 6</a:t>
                      </a:r>
                      <a:endParaRPr kumimoji="0" lang="th-TH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1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Bit-plane 5</a:t>
                      </a:r>
                      <a:endParaRPr kumimoji="0" lang="th-TH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Bit-plane 4</a:t>
                      </a:r>
                      <a:endParaRPr kumimoji="0" lang="th-TH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Bit-plane 3</a:t>
                      </a:r>
                      <a:endParaRPr kumimoji="0" lang="th-TH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4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Bit-plane 2</a:t>
                      </a:r>
                      <a:endParaRPr kumimoji="0" lang="th-TH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Bit-plane 1</a:t>
                      </a:r>
                      <a:endParaRPr kumimoji="0" lang="th-TH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Bit-plane 0</a:t>
                      </a:r>
                      <a:endParaRPr kumimoji="0" lang="th-TH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8222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 is Image Enhancement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400" dirty="0" smtClean="0"/>
              <a:t>Processing </a:t>
            </a:r>
            <a:r>
              <a:rPr lang="en-IN" sz="2400" dirty="0"/>
              <a:t>an image to enhance certain features of the </a:t>
            </a:r>
            <a:r>
              <a:rPr lang="en-IN" sz="2400" dirty="0" smtClean="0"/>
              <a:t>image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400" dirty="0" smtClean="0"/>
              <a:t>Result </a:t>
            </a:r>
            <a:r>
              <a:rPr lang="en-IN" sz="2400" dirty="0"/>
              <a:t>become more suitable than the original image for specific </a:t>
            </a:r>
            <a:r>
              <a:rPr lang="en-IN" sz="2400" dirty="0" smtClean="0"/>
              <a:t>application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400" dirty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400" dirty="0"/>
              <a:t>Processing techniques are highly application </a:t>
            </a:r>
            <a:r>
              <a:rPr lang="en-IN" sz="2400" dirty="0" smtClean="0"/>
              <a:t>dependent</a:t>
            </a:r>
            <a:endParaRPr lang="en-IN" sz="2400" dirty="0"/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200" dirty="0" err="1"/>
              <a:t>e</a:t>
            </a:r>
            <a:r>
              <a:rPr lang="en-US" sz="2200" dirty="0" err="1" smtClean="0"/>
              <a:t>.g</a:t>
            </a:r>
            <a:r>
              <a:rPr lang="en-US" sz="2200" dirty="0" smtClean="0"/>
              <a:t> </a:t>
            </a:r>
            <a:r>
              <a:rPr lang="en-US" sz="2200" dirty="0"/>
              <a:t>Best technique for the enhancement of X-ray images may not be the best one for microscopic images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200" dirty="0"/>
          </a:p>
          <a:p>
            <a:endParaRPr lang="en-IN" sz="28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721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Summary of Point </a:t>
            </a:r>
            <a:r>
              <a:rPr lang="en-US" sz="4000" dirty="0"/>
              <a:t>Processing </a:t>
            </a:r>
            <a:r>
              <a:rPr lang="en-US" sz="4000" dirty="0" smtClean="0"/>
              <a:t>Techniques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72400" cy="4724400"/>
          </a:xfrm>
        </p:spPr>
        <p:txBody>
          <a:bodyPr>
            <a:normAutofit/>
          </a:bodyPr>
          <a:lstStyle/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So </a:t>
            </a:r>
            <a:r>
              <a:rPr lang="en-US" sz="2400" dirty="0"/>
              <a:t>far, we have discussed various forms of mapping function </a:t>
            </a:r>
            <a:r>
              <a:rPr lang="en-US" sz="2400" dirty="0" smtClean="0"/>
              <a:t>T(r) </a:t>
            </a:r>
            <a:r>
              <a:rPr lang="en-US" sz="2400" dirty="0"/>
              <a:t>that leads to different enhancement </a:t>
            </a:r>
            <a:r>
              <a:rPr lang="en-US" sz="2400" dirty="0" smtClean="0"/>
              <a:t>results.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4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/>
              <a:t>The natural question is: How to select an appropriate </a:t>
            </a:r>
            <a:r>
              <a:rPr lang="en-US" sz="2400" dirty="0" smtClean="0"/>
              <a:t>T(r) </a:t>
            </a:r>
            <a:r>
              <a:rPr lang="en-US" sz="2400" dirty="0"/>
              <a:t>for an arbitrary image</a:t>
            </a:r>
            <a:r>
              <a:rPr lang="en-US" sz="2400" dirty="0" smtClean="0"/>
              <a:t>?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/>
              <a:t>One systematic solution is based on the histogram information of an image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/>
              <a:t>                                                                  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518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Histogram Processing Techniques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72400" cy="4724400"/>
          </a:xfrm>
        </p:spPr>
        <p:txBody>
          <a:bodyPr>
            <a:normAutofit/>
          </a:bodyPr>
          <a:lstStyle/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/>
              <a:t>Histogram of an image represents the relative frequency of occurrence of various gray levels in the </a:t>
            </a:r>
            <a:r>
              <a:rPr lang="en-US" sz="2400" dirty="0" smtClean="0"/>
              <a:t>image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Takes care the global appearance of an image</a:t>
            </a:r>
            <a:endParaRPr lang="en-US" sz="24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4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400" dirty="0" smtClean="0"/>
              <a:t>Basic method for </a:t>
            </a:r>
            <a:r>
              <a:rPr lang="en-IN" sz="2400" dirty="0"/>
              <a:t>numerous spatial domain processing </a:t>
            </a:r>
            <a:r>
              <a:rPr lang="en-IN" sz="2400" dirty="0" smtClean="0"/>
              <a:t>techniques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400" dirty="0"/>
              <a:t>Used effectively for image </a:t>
            </a:r>
            <a:r>
              <a:rPr lang="en-IN" sz="2400" dirty="0" smtClean="0"/>
              <a:t>enhancement</a:t>
            </a:r>
            <a:endParaRPr lang="en-IN" sz="24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72967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Why Histogram </a:t>
            </a:r>
            <a:r>
              <a:rPr lang="en-US" sz="4000" dirty="0"/>
              <a:t>Processing </a:t>
            </a:r>
            <a:r>
              <a:rPr lang="en-US" sz="4000" dirty="0" smtClean="0"/>
              <a:t>Techniques?</a:t>
            </a:r>
            <a:endParaRPr lang="en-IN" sz="4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57400"/>
            <a:ext cx="35814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295400" y="4876800"/>
            <a:ext cx="2660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/>
              <a:t>It is a baby in the cradle!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826000" y="1835943"/>
            <a:ext cx="4318000" cy="3236913"/>
            <a:chOff x="4826000" y="1835943"/>
            <a:chExt cx="4318000" cy="3236913"/>
          </a:xfrm>
        </p:grpSpPr>
        <p:pic>
          <p:nvPicPr>
            <p:cNvPr id="9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000" y="1835943"/>
              <a:ext cx="4318000" cy="3236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6019800" y="3777456"/>
              <a:ext cx="2743200" cy="12954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054100" y="5562600"/>
            <a:ext cx="7832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altLang="zh-CN" sz="2400" dirty="0">
                <a:latin typeface="Times New Roman" pitchFamily="18" charset="0"/>
              </a:rPr>
              <a:t>Histogram information reveals that image is under-exposed</a:t>
            </a:r>
          </a:p>
        </p:txBody>
      </p:sp>
    </p:spTree>
    <p:extLst>
      <p:ext uri="{BB962C8B-B14F-4D97-AF65-F5344CB8AC3E}">
        <p14:creationId xmlns="" xmlns:p14="http://schemas.microsoft.com/office/powerpoint/2010/main" val="307504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Why Histogram </a:t>
            </a:r>
            <a:r>
              <a:rPr lang="en-US" sz="4000" dirty="0"/>
              <a:t>Processing </a:t>
            </a:r>
            <a:r>
              <a:rPr lang="en-US" sz="4000" dirty="0" smtClean="0"/>
              <a:t>Techniques?</a:t>
            </a:r>
            <a:endParaRPr lang="en-IN" sz="4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054100" y="5562600"/>
            <a:ext cx="7678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altLang="zh-CN" sz="2400" dirty="0">
                <a:latin typeface="Times New Roman" pitchFamily="18" charset="0"/>
              </a:rPr>
              <a:t>Histogram information reveals that image is </a:t>
            </a:r>
            <a:r>
              <a:rPr lang="en-US" altLang="zh-CN" sz="2400" dirty="0" smtClean="0">
                <a:latin typeface="Times New Roman" pitchFamily="18" charset="0"/>
              </a:rPr>
              <a:t>over-exposed</a:t>
            </a:r>
            <a:endParaRPr lang="en-US" altLang="zh-CN" sz="2400" dirty="0">
              <a:latin typeface="Times New Roman" pitchFamily="18" charset="0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06600"/>
            <a:ext cx="320040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8800"/>
            <a:ext cx="4470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5257800" y="4089400"/>
            <a:ext cx="1752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1666875" y="4913313"/>
            <a:ext cx="2305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dirty="0"/>
              <a:t>Over-exposed image</a:t>
            </a:r>
          </a:p>
        </p:txBody>
      </p:sp>
    </p:spTree>
    <p:extLst>
      <p:ext uri="{BB962C8B-B14F-4D97-AF65-F5344CB8AC3E}">
        <p14:creationId xmlns="" xmlns:p14="http://schemas.microsoft.com/office/powerpoint/2010/main" val="5354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 of an Image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Histogram of a digital image with gray levels in the range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400" dirty="0" smtClean="0"/>
              <a:t>           </a:t>
            </a:r>
            <a:r>
              <a:rPr lang="en-US" sz="2000" dirty="0" smtClean="0"/>
              <a:t>[0 L-1], is a discrete function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				</a:t>
            </a:r>
            <a:r>
              <a:rPr lang="en-US" sz="2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h(</a:t>
            </a:r>
            <a:r>
              <a:rPr lang="en-US" sz="28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i="1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sz="28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b="1" i="1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k</a:t>
            </a:r>
            <a:endParaRPr lang="en-US" sz="2800" b="1" i="1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>
                <a:latin typeface="+mj-lt"/>
              </a:rPr>
              <a:t>Where </a:t>
            </a:r>
            <a:endParaRPr lang="en-US" sz="2000" dirty="0">
              <a:latin typeface="+mj-lt"/>
            </a:endParaRPr>
          </a:p>
          <a:p>
            <a:pPr marL="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>
                <a:latin typeface="+mj-lt"/>
              </a:rPr>
              <a:t>            </a:t>
            </a:r>
            <a:r>
              <a:rPr lang="en-US" sz="2000" b="1" i="1" dirty="0" err="1">
                <a:latin typeface="+mj-lt"/>
                <a:cs typeface="Times New Roman" pitchFamily="18" charset="0"/>
              </a:rPr>
              <a:t>r</a:t>
            </a:r>
            <a:r>
              <a:rPr lang="en-US" sz="2000" b="1" i="1" baseline="-25000" dirty="0" err="1">
                <a:latin typeface="+mj-lt"/>
                <a:cs typeface="Times New Roman" pitchFamily="18" charset="0"/>
              </a:rPr>
              <a:t>k</a:t>
            </a:r>
            <a:r>
              <a:rPr lang="en-US" sz="2000" dirty="0">
                <a:latin typeface="+mj-lt"/>
              </a:rPr>
              <a:t> : the </a:t>
            </a:r>
            <a:r>
              <a:rPr lang="en-US" sz="2000" dirty="0" err="1">
                <a:latin typeface="+mj-lt"/>
              </a:rPr>
              <a:t>k</a:t>
            </a:r>
            <a:r>
              <a:rPr lang="en-US" sz="2000" baseline="30000" dirty="0" err="1">
                <a:latin typeface="+mj-lt"/>
              </a:rPr>
              <a:t>th</a:t>
            </a:r>
            <a:r>
              <a:rPr lang="en-US" sz="2000" dirty="0">
                <a:latin typeface="+mj-lt"/>
              </a:rPr>
              <a:t> gray level</a:t>
            </a:r>
          </a:p>
          <a:p>
            <a:pPr marL="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b="1" i="1" dirty="0" smtClean="0">
                <a:latin typeface="+mj-lt"/>
                <a:cs typeface="Times New Roman" pitchFamily="18" charset="0"/>
              </a:rPr>
              <a:t>            </a:t>
            </a:r>
            <a:r>
              <a:rPr lang="en-US" sz="2000" b="1" i="1" dirty="0" err="1" smtClean="0">
                <a:latin typeface="+mj-lt"/>
                <a:cs typeface="Times New Roman" pitchFamily="18" charset="0"/>
              </a:rPr>
              <a:t>n</a:t>
            </a:r>
            <a:r>
              <a:rPr lang="en-US" sz="2000" b="1" i="1" baseline="-25000" dirty="0" err="1" smtClean="0">
                <a:latin typeface="+mj-lt"/>
                <a:cs typeface="Times New Roman" pitchFamily="18" charset="0"/>
              </a:rPr>
              <a:t>k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: the number of pixels in the image having gray level </a:t>
            </a:r>
            <a:r>
              <a:rPr lang="en-US" sz="2000" dirty="0" err="1">
                <a:latin typeface="+mj-lt"/>
              </a:rPr>
              <a:t>r</a:t>
            </a:r>
            <a:r>
              <a:rPr lang="en-US" sz="2000" baseline="-25000" dirty="0" err="1">
                <a:latin typeface="+mj-lt"/>
              </a:rPr>
              <a:t>k</a:t>
            </a:r>
            <a:endParaRPr lang="en-US" sz="2000" dirty="0">
              <a:latin typeface="+mj-lt"/>
            </a:endParaRPr>
          </a:p>
          <a:p>
            <a:pPr marL="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b="1" i="1" dirty="0" smtClean="0">
                <a:latin typeface="+mj-lt"/>
                <a:cs typeface="Times New Roman" pitchFamily="18" charset="0"/>
              </a:rPr>
              <a:t>           h(</a:t>
            </a:r>
            <a:r>
              <a:rPr lang="en-US" sz="2000" b="1" i="1" dirty="0" err="1" smtClean="0">
                <a:latin typeface="+mj-lt"/>
                <a:cs typeface="Times New Roman" pitchFamily="18" charset="0"/>
              </a:rPr>
              <a:t>r</a:t>
            </a:r>
            <a:r>
              <a:rPr lang="en-US" sz="2000" b="1" i="1" baseline="-25000" dirty="0" err="1" smtClean="0">
                <a:latin typeface="+mj-lt"/>
                <a:cs typeface="Times New Roman" pitchFamily="18" charset="0"/>
              </a:rPr>
              <a:t>k</a:t>
            </a:r>
            <a:r>
              <a:rPr lang="en-US" sz="2000" b="1" i="1" dirty="0">
                <a:latin typeface="+mj-lt"/>
                <a:cs typeface="Times New Roman" pitchFamily="18" charset="0"/>
              </a:rPr>
              <a:t>)</a:t>
            </a:r>
            <a:r>
              <a:rPr lang="en-US" sz="2000" dirty="0">
                <a:latin typeface="+mj-lt"/>
              </a:rPr>
              <a:t> : histogram of a digital image with gray levels </a:t>
            </a:r>
            <a:r>
              <a:rPr lang="en-US" sz="2000" b="1" i="1" dirty="0" err="1">
                <a:latin typeface="+mj-lt"/>
                <a:cs typeface="Times New Roman" pitchFamily="18" charset="0"/>
              </a:rPr>
              <a:t>r</a:t>
            </a:r>
            <a:r>
              <a:rPr lang="en-US" sz="2000" b="1" i="1" baseline="-25000" dirty="0" err="1">
                <a:latin typeface="+mj-lt"/>
                <a:cs typeface="Times New Roman" pitchFamily="18" charset="0"/>
              </a:rPr>
              <a:t>k</a:t>
            </a:r>
            <a:endParaRPr lang="th-TH" sz="2000" b="1" i="1" baseline="-25000" dirty="0">
              <a:latin typeface="+mj-lt"/>
              <a:cs typeface="Times New Roman" pitchFamily="18" charset="0"/>
            </a:endParaRP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>
              <a:latin typeface="+mj-lt"/>
            </a:endParaRP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8366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A Basic Histogram Example</a:t>
            </a:r>
            <a:endParaRPr lang="en-US" sz="2000" dirty="0">
              <a:latin typeface="+mj-lt"/>
            </a:endParaRP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115"/>
          <p:cNvGrpSpPr>
            <a:grpSpLocks/>
          </p:cNvGrpSpPr>
          <p:nvPr/>
        </p:nvGrpSpPr>
        <p:grpSpPr bwMode="auto">
          <a:xfrm>
            <a:off x="923862" y="2812092"/>
            <a:ext cx="7449403" cy="3386183"/>
            <a:chOff x="495" y="813"/>
            <a:chExt cx="5132" cy="3324"/>
          </a:xfrm>
        </p:grpSpPr>
        <p:sp>
          <p:nvSpPr>
            <p:cNvPr id="9" name="Text Box 116"/>
            <p:cNvSpPr txBox="1">
              <a:spLocks noChangeArrowheads="1"/>
            </p:cNvSpPr>
            <p:nvPr/>
          </p:nvSpPr>
          <p:spPr bwMode="auto">
            <a:xfrm>
              <a:off x="801" y="3237"/>
              <a:ext cx="899" cy="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dirty="0">
                  <a:latin typeface="+mn-lt"/>
                  <a:cs typeface="Angsana New" pitchFamily="18" charset="-34"/>
                </a:rPr>
                <a:t>4x4 image </a:t>
              </a:r>
              <a:endParaRPr lang="th-TH" sz="2000" dirty="0">
                <a:latin typeface="+mn-lt"/>
                <a:cs typeface="Angsana New" pitchFamily="18" charset="-34"/>
              </a:endParaRPr>
            </a:p>
          </p:txBody>
        </p:sp>
        <p:sp>
          <p:nvSpPr>
            <p:cNvPr id="10" name="Text Box 117"/>
            <p:cNvSpPr txBox="1">
              <a:spLocks noChangeArrowheads="1"/>
            </p:cNvSpPr>
            <p:nvPr/>
          </p:nvSpPr>
          <p:spPr bwMode="auto">
            <a:xfrm>
              <a:off x="495" y="3552"/>
              <a:ext cx="1355" cy="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dirty="0">
                  <a:latin typeface="+mj-lt"/>
                  <a:cs typeface="Angsana New" pitchFamily="18" charset="-34"/>
                </a:rPr>
                <a:t>Gray scale = [0,9]</a:t>
              </a:r>
              <a:endParaRPr lang="th-TH" sz="2000" dirty="0">
                <a:latin typeface="+mj-lt"/>
                <a:cs typeface="Angsana New" pitchFamily="18" charset="-34"/>
              </a:endParaRPr>
            </a:p>
          </p:txBody>
        </p:sp>
        <p:sp>
          <p:nvSpPr>
            <p:cNvPr id="11" name="Text Box 118"/>
            <p:cNvSpPr txBox="1">
              <a:spLocks noChangeArrowheads="1"/>
            </p:cNvSpPr>
            <p:nvPr/>
          </p:nvSpPr>
          <p:spPr bwMode="auto">
            <a:xfrm>
              <a:off x="3792" y="3744"/>
              <a:ext cx="847" cy="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dirty="0">
                  <a:latin typeface="+mn-lt"/>
                  <a:cs typeface="Angsana New" pitchFamily="18" charset="-34"/>
                </a:rPr>
                <a:t>histogram</a:t>
              </a:r>
              <a:endParaRPr lang="th-TH" sz="2000" dirty="0">
                <a:latin typeface="+mn-lt"/>
                <a:cs typeface="Angsana New" pitchFamily="18" charset="-34"/>
              </a:endParaRPr>
            </a:p>
          </p:txBody>
        </p:sp>
        <p:sp>
          <p:nvSpPr>
            <p:cNvPr id="12" name="Line 119"/>
            <p:cNvSpPr>
              <a:spLocks noChangeShapeType="1"/>
            </p:cNvSpPr>
            <p:nvPr/>
          </p:nvSpPr>
          <p:spPr bwMode="auto">
            <a:xfrm>
              <a:off x="3120" y="3349"/>
              <a:ext cx="23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3" name="Line 120"/>
            <p:cNvSpPr>
              <a:spLocks noChangeShapeType="1"/>
            </p:cNvSpPr>
            <p:nvPr/>
          </p:nvSpPr>
          <p:spPr bwMode="auto">
            <a:xfrm flipV="1">
              <a:off x="3135" y="1200"/>
              <a:ext cx="0" cy="2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4" name="Line 121"/>
            <p:cNvSpPr>
              <a:spLocks noChangeShapeType="1"/>
            </p:cNvSpPr>
            <p:nvPr/>
          </p:nvSpPr>
          <p:spPr bwMode="auto">
            <a:xfrm>
              <a:off x="3363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5" name="Line 122"/>
            <p:cNvSpPr>
              <a:spLocks noChangeShapeType="1"/>
            </p:cNvSpPr>
            <p:nvPr/>
          </p:nvSpPr>
          <p:spPr bwMode="auto">
            <a:xfrm>
              <a:off x="3582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6" name="Line 123"/>
            <p:cNvSpPr>
              <a:spLocks noChangeShapeType="1"/>
            </p:cNvSpPr>
            <p:nvPr/>
          </p:nvSpPr>
          <p:spPr bwMode="auto">
            <a:xfrm>
              <a:off x="3802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7" name="Line 124"/>
            <p:cNvSpPr>
              <a:spLocks noChangeShapeType="1"/>
            </p:cNvSpPr>
            <p:nvPr/>
          </p:nvSpPr>
          <p:spPr bwMode="auto">
            <a:xfrm>
              <a:off x="4032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8" name="Line 125"/>
            <p:cNvSpPr>
              <a:spLocks noChangeShapeType="1"/>
            </p:cNvSpPr>
            <p:nvPr/>
          </p:nvSpPr>
          <p:spPr bwMode="auto">
            <a:xfrm>
              <a:off x="4250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9" name="Line 126"/>
            <p:cNvSpPr>
              <a:spLocks noChangeShapeType="1"/>
            </p:cNvSpPr>
            <p:nvPr/>
          </p:nvSpPr>
          <p:spPr bwMode="auto">
            <a:xfrm>
              <a:off x="4480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0" name="Line 127"/>
            <p:cNvSpPr>
              <a:spLocks noChangeShapeType="1"/>
            </p:cNvSpPr>
            <p:nvPr/>
          </p:nvSpPr>
          <p:spPr bwMode="auto">
            <a:xfrm>
              <a:off x="4700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1" name="Line 128"/>
            <p:cNvSpPr>
              <a:spLocks noChangeShapeType="1"/>
            </p:cNvSpPr>
            <p:nvPr/>
          </p:nvSpPr>
          <p:spPr bwMode="auto">
            <a:xfrm>
              <a:off x="4930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2" name="Line 129"/>
            <p:cNvSpPr>
              <a:spLocks noChangeShapeType="1"/>
            </p:cNvSpPr>
            <p:nvPr/>
          </p:nvSpPr>
          <p:spPr bwMode="auto">
            <a:xfrm>
              <a:off x="5151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3" name="Line 130"/>
            <p:cNvSpPr>
              <a:spLocks noChangeShapeType="1"/>
            </p:cNvSpPr>
            <p:nvPr/>
          </p:nvSpPr>
          <p:spPr bwMode="auto">
            <a:xfrm rot="5400000" flipH="1" flipV="1">
              <a:off x="3137" y="133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4" name="Line 131"/>
            <p:cNvSpPr>
              <a:spLocks noChangeShapeType="1"/>
            </p:cNvSpPr>
            <p:nvPr/>
          </p:nvSpPr>
          <p:spPr bwMode="auto">
            <a:xfrm rot="5400000" flipH="1" flipV="1">
              <a:off x="3137" y="164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5" name="Line 132"/>
            <p:cNvSpPr>
              <a:spLocks noChangeShapeType="1"/>
            </p:cNvSpPr>
            <p:nvPr/>
          </p:nvSpPr>
          <p:spPr bwMode="auto">
            <a:xfrm rot="5400000" flipH="1" flipV="1">
              <a:off x="3137" y="197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6" name="Line 133"/>
            <p:cNvSpPr>
              <a:spLocks noChangeShapeType="1"/>
            </p:cNvSpPr>
            <p:nvPr/>
          </p:nvSpPr>
          <p:spPr bwMode="auto">
            <a:xfrm rot="5400000" flipH="1" flipV="1">
              <a:off x="3137" y="229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7" name="Line 134"/>
            <p:cNvSpPr>
              <a:spLocks noChangeShapeType="1"/>
            </p:cNvSpPr>
            <p:nvPr/>
          </p:nvSpPr>
          <p:spPr bwMode="auto">
            <a:xfrm rot="5400000" flipH="1" flipV="1">
              <a:off x="3137" y="262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8" name="Line 135"/>
            <p:cNvSpPr>
              <a:spLocks noChangeShapeType="1"/>
            </p:cNvSpPr>
            <p:nvPr/>
          </p:nvSpPr>
          <p:spPr bwMode="auto">
            <a:xfrm rot="5400000" flipH="1" flipV="1">
              <a:off x="3137" y="294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9" name="Line 136"/>
            <p:cNvSpPr>
              <a:spLocks noChangeShapeType="1"/>
            </p:cNvSpPr>
            <p:nvPr/>
          </p:nvSpPr>
          <p:spPr bwMode="auto">
            <a:xfrm flipV="1">
              <a:off x="3589" y="1344"/>
              <a:ext cx="0" cy="20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0" name="Text Box 137"/>
            <p:cNvSpPr txBox="1">
              <a:spLocks noChangeArrowheads="1"/>
            </p:cNvSpPr>
            <p:nvPr/>
          </p:nvSpPr>
          <p:spPr bwMode="auto">
            <a:xfrm>
              <a:off x="2943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0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31" name="Text Box 138"/>
            <p:cNvSpPr txBox="1">
              <a:spLocks noChangeArrowheads="1"/>
            </p:cNvSpPr>
            <p:nvPr/>
          </p:nvSpPr>
          <p:spPr bwMode="auto">
            <a:xfrm>
              <a:off x="3177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1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32" name="Text Box 139"/>
            <p:cNvSpPr txBox="1">
              <a:spLocks noChangeArrowheads="1"/>
            </p:cNvSpPr>
            <p:nvPr/>
          </p:nvSpPr>
          <p:spPr bwMode="auto">
            <a:xfrm>
              <a:off x="2821" y="2917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1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33" name="Text Box 140"/>
            <p:cNvSpPr txBox="1">
              <a:spLocks noChangeArrowheads="1"/>
            </p:cNvSpPr>
            <p:nvPr/>
          </p:nvSpPr>
          <p:spPr bwMode="auto">
            <a:xfrm>
              <a:off x="3412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2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34" name="Text Box 141"/>
            <p:cNvSpPr txBox="1">
              <a:spLocks noChangeArrowheads="1"/>
            </p:cNvSpPr>
            <p:nvPr/>
          </p:nvSpPr>
          <p:spPr bwMode="auto">
            <a:xfrm>
              <a:off x="2821" y="2592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2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35" name="Text Box 142"/>
            <p:cNvSpPr txBox="1">
              <a:spLocks noChangeArrowheads="1"/>
            </p:cNvSpPr>
            <p:nvPr/>
          </p:nvSpPr>
          <p:spPr bwMode="auto">
            <a:xfrm>
              <a:off x="3647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3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36" name="Text Box 143"/>
            <p:cNvSpPr txBox="1">
              <a:spLocks noChangeArrowheads="1"/>
            </p:cNvSpPr>
            <p:nvPr/>
          </p:nvSpPr>
          <p:spPr bwMode="auto">
            <a:xfrm>
              <a:off x="2821" y="2268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3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37" name="Text Box 144"/>
            <p:cNvSpPr txBox="1">
              <a:spLocks noChangeArrowheads="1"/>
            </p:cNvSpPr>
            <p:nvPr/>
          </p:nvSpPr>
          <p:spPr bwMode="auto">
            <a:xfrm>
              <a:off x="3881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4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38" name="Text Box 145"/>
            <p:cNvSpPr txBox="1">
              <a:spLocks noChangeArrowheads="1"/>
            </p:cNvSpPr>
            <p:nvPr/>
          </p:nvSpPr>
          <p:spPr bwMode="auto">
            <a:xfrm>
              <a:off x="2821" y="1944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4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39" name="Text Box 146"/>
            <p:cNvSpPr txBox="1">
              <a:spLocks noChangeArrowheads="1"/>
            </p:cNvSpPr>
            <p:nvPr/>
          </p:nvSpPr>
          <p:spPr bwMode="auto">
            <a:xfrm>
              <a:off x="4116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5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40" name="Text Box 147"/>
            <p:cNvSpPr txBox="1">
              <a:spLocks noChangeArrowheads="1"/>
            </p:cNvSpPr>
            <p:nvPr/>
          </p:nvSpPr>
          <p:spPr bwMode="auto">
            <a:xfrm>
              <a:off x="2821" y="1620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5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41" name="Text Box 148"/>
            <p:cNvSpPr txBox="1">
              <a:spLocks noChangeArrowheads="1"/>
            </p:cNvSpPr>
            <p:nvPr/>
          </p:nvSpPr>
          <p:spPr bwMode="auto">
            <a:xfrm>
              <a:off x="4351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 dirty="0">
                  <a:latin typeface="Tahoma" pitchFamily="34" charset="0"/>
                  <a:cs typeface="Angsana New" pitchFamily="18" charset="-34"/>
                </a:rPr>
                <a:t>6</a:t>
              </a:r>
              <a:endParaRPr lang="th-TH" sz="2000" b="1" dirty="0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42" name="Text Box 149"/>
            <p:cNvSpPr txBox="1">
              <a:spLocks noChangeArrowheads="1"/>
            </p:cNvSpPr>
            <p:nvPr/>
          </p:nvSpPr>
          <p:spPr bwMode="auto">
            <a:xfrm>
              <a:off x="2821" y="1296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6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43" name="Text Box 150"/>
            <p:cNvSpPr txBox="1">
              <a:spLocks noChangeArrowheads="1"/>
            </p:cNvSpPr>
            <p:nvPr/>
          </p:nvSpPr>
          <p:spPr bwMode="auto">
            <a:xfrm>
              <a:off x="4585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7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44" name="Text Box 151"/>
            <p:cNvSpPr txBox="1">
              <a:spLocks noChangeArrowheads="1"/>
            </p:cNvSpPr>
            <p:nvPr/>
          </p:nvSpPr>
          <p:spPr bwMode="auto">
            <a:xfrm>
              <a:off x="4820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8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45" name="Text Box 152"/>
            <p:cNvSpPr txBox="1">
              <a:spLocks noChangeArrowheads="1"/>
            </p:cNvSpPr>
            <p:nvPr/>
          </p:nvSpPr>
          <p:spPr bwMode="auto">
            <a:xfrm>
              <a:off x="5055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9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46" name="Line 153"/>
            <p:cNvSpPr>
              <a:spLocks noChangeShapeType="1"/>
            </p:cNvSpPr>
            <p:nvPr/>
          </p:nvSpPr>
          <p:spPr bwMode="auto">
            <a:xfrm flipV="1">
              <a:off x="3807" y="1728"/>
              <a:ext cx="0" cy="16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7" name="Line 154"/>
            <p:cNvSpPr>
              <a:spLocks noChangeShapeType="1"/>
            </p:cNvSpPr>
            <p:nvPr/>
          </p:nvSpPr>
          <p:spPr bwMode="auto">
            <a:xfrm flipV="1">
              <a:off x="4032" y="2049"/>
              <a:ext cx="0" cy="12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8" name="Line 155"/>
            <p:cNvSpPr>
              <a:spLocks noChangeShapeType="1"/>
            </p:cNvSpPr>
            <p:nvPr/>
          </p:nvSpPr>
          <p:spPr bwMode="auto">
            <a:xfrm flipV="1">
              <a:off x="4250" y="3024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" name="Text Box 156"/>
            <p:cNvSpPr txBox="1">
              <a:spLocks noChangeArrowheads="1"/>
            </p:cNvSpPr>
            <p:nvPr/>
          </p:nvSpPr>
          <p:spPr bwMode="auto">
            <a:xfrm>
              <a:off x="2640" y="813"/>
              <a:ext cx="1008" cy="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dirty="0">
                  <a:solidFill>
                    <a:srgbClr val="FF0000"/>
                  </a:solidFill>
                  <a:latin typeface="+mn-lt"/>
                  <a:cs typeface="Angsana New" pitchFamily="18" charset="-34"/>
                </a:rPr>
                <a:t>No. of pixels</a:t>
              </a:r>
              <a:endParaRPr lang="th-TH" sz="2000" dirty="0">
                <a:solidFill>
                  <a:srgbClr val="FF0000"/>
                </a:solidFill>
                <a:latin typeface="+mn-lt"/>
                <a:cs typeface="Angsana New" pitchFamily="18" charset="-34"/>
              </a:endParaRPr>
            </a:p>
          </p:txBody>
        </p:sp>
        <p:sp>
          <p:nvSpPr>
            <p:cNvPr id="50" name="Text Box 157"/>
            <p:cNvSpPr txBox="1">
              <a:spLocks noChangeArrowheads="1"/>
            </p:cNvSpPr>
            <p:nvPr/>
          </p:nvSpPr>
          <p:spPr bwMode="auto">
            <a:xfrm>
              <a:off x="4794" y="2773"/>
              <a:ext cx="833" cy="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dirty="0">
                  <a:solidFill>
                    <a:srgbClr val="FF0000"/>
                  </a:solidFill>
                  <a:latin typeface="+mj-lt"/>
                  <a:cs typeface="Angsana New" pitchFamily="18" charset="-34"/>
                </a:rPr>
                <a:t>Gray level</a:t>
              </a:r>
              <a:endParaRPr lang="th-TH" sz="2000" dirty="0">
                <a:solidFill>
                  <a:srgbClr val="FF0000"/>
                </a:solidFill>
                <a:latin typeface="+mj-lt"/>
                <a:cs typeface="Angsana New" pitchFamily="18" charset="-34"/>
              </a:endParaRPr>
            </a:p>
          </p:txBody>
        </p:sp>
      </p:grpSp>
      <p:graphicFrame>
        <p:nvGraphicFramePr>
          <p:cNvPr id="51" name="Group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80982168"/>
              </p:ext>
            </p:extLst>
          </p:nvPr>
        </p:nvGraphicFramePr>
        <p:xfrm>
          <a:off x="1120289" y="3625169"/>
          <a:ext cx="1574008" cy="1584960"/>
        </p:xfrm>
        <a:graphic>
          <a:graphicData uri="http://schemas.openxmlformats.org/drawingml/2006/table">
            <a:tbl>
              <a:tblPr/>
              <a:tblGrid>
                <a:gridCol w="393502"/>
                <a:gridCol w="393502"/>
                <a:gridCol w="393502"/>
                <a:gridCol w="393502"/>
              </a:tblGrid>
              <a:tr h="3440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0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0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0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57209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Normalized Histogram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000" dirty="0" smtClean="0"/>
              <a:t>dividing </a:t>
            </a:r>
            <a:r>
              <a:rPr lang="en-IN" sz="2000" dirty="0"/>
              <a:t>each of histogram at gray level </a:t>
            </a:r>
            <a:r>
              <a:rPr lang="en-IN" sz="2000" dirty="0" err="1"/>
              <a:t>rk</a:t>
            </a:r>
            <a:r>
              <a:rPr lang="en-IN" sz="2000" dirty="0"/>
              <a:t> by the total number of pixels in the image, n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i="1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8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b="1" i="1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/n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>
                <a:latin typeface="+mj-lt"/>
              </a:rPr>
              <a:t>                                                                                   For </a:t>
            </a:r>
            <a:r>
              <a:rPr lang="en-US" sz="2000" dirty="0">
                <a:latin typeface="+mj-lt"/>
              </a:rPr>
              <a:t>k = 0,1,…,L-1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>
              <a:latin typeface="+mj-lt"/>
            </a:endParaRP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000" i="1" dirty="0"/>
              <a:t>p(</a:t>
            </a:r>
            <a:r>
              <a:rPr lang="en-IN" sz="2000" i="1" dirty="0" err="1"/>
              <a:t>r</a:t>
            </a:r>
            <a:r>
              <a:rPr lang="en-IN" sz="2000" i="1" baseline="-25000" dirty="0" err="1"/>
              <a:t>k</a:t>
            </a:r>
            <a:r>
              <a:rPr lang="en-IN" sz="2000" i="1" dirty="0"/>
              <a:t>) </a:t>
            </a:r>
            <a:r>
              <a:rPr lang="en-IN" sz="2000" dirty="0"/>
              <a:t>gives an estimate of the probability of occurrence of gray level </a:t>
            </a:r>
            <a:r>
              <a:rPr lang="en-IN" sz="2000" i="1" dirty="0" err="1" smtClean="0"/>
              <a:t>r</a:t>
            </a:r>
            <a:r>
              <a:rPr lang="en-IN" sz="2000" i="1" baseline="-25000" dirty="0" err="1" smtClean="0"/>
              <a:t>k</a:t>
            </a:r>
            <a:endParaRPr lang="en-IN" sz="2000" i="1" baseline="-250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000" i="1" baseline="-250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000" dirty="0"/>
              <a:t>The sum of all components of a normalized histogram is equal to 1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70354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Histograms of different types of images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33600"/>
            <a:ext cx="5638800" cy="3886200"/>
          </a:xfrm>
          <a:prstGeom prst="rect">
            <a:avLst/>
          </a:prstGeom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019800" y="2166938"/>
            <a:ext cx="27801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>
                <a:latin typeface="+mn-lt"/>
                <a:cs typeface="Angsana New" pitchFamily="18" charset="-34"/>
              </a:rPr>
              <a:t>Low-contrast image</a:t>
            </a:r>
            <a:endParaRPr lang="th-TH" sz="2200" dirty="0">
              <a:latin typeface="+mn-lt"/>
              <a:cs typeface="Angsana New" pitchFamily="18" charset="-34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461125" y="2588974"/>
            <a:ext cx="25304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latin typeface="+mn-lt"/>
                <a:cs typeface="Angsana New" pitchFamily="18" charset="-34"/>
              </a:rPr>
              <a:t>histogram is narrow and centered toward the middle of the gray scale</a:t>
            </a:r>
            <a:endParaRPr lang="th-TH" dirty="0">
              <a:latin typeface="+mn-lt"/>
              <a:cs typeface="Angsana New" pitchFamily="18" charset="-34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019800" y="3645813"/>
            <a:ext cx="28325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>
                <a:latin typeface="+mn-lt"/>
                <a:cs typeface="Angsana New" pitchFamily="18" charset="-34"/>
              </a:rPr>
              <a:t>High-contrast image</a:t>
            </a:r>
            <a:endParaRPr lang="th-TH" sz="2200" dirty="0">
              <a:latin typeface="+mn-lt"/>
              <a:cs typeface="Angsana New" pitchFamily="18" charset="-34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6400800" y="4076243"/>
            <a:ext cx="27432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latin typeface="+mn-lt"/>
                <a:cs typeface="Angsana New" pitchFamily="18" charset="-34"/>
              </a:rPr>
              <a:t>histogram covers broad range of the gray scale and the distribution of pixels is not too far from uniform, with very few vertical lines being much higher than the others</a:t>
            </a:r>
            <a:endParaRPr lang="th-TH" dirty="0">
              <a:latin typeface="+mn-lt"/>
              <a:cs typeface="Angsana New" pitchFamily="18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1386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Histograms of different types of images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019800" y="2166938"/>
            <a:ext cx="182537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>
                <a:latin typeface="+mn-lt"/>
                <a:cs typeface="Angsana New" pitchFamily="18" charset="-34"/>
              </a:rPr>
              <a:t>Dark </a:t>
            </a:r>
            <a:r>
              <a:rPr lang="en-US" sz="2200" dirty="0">
                <a:latin typeface="+mn-lt"/>
                <a:cs typeface="Angsana New" pitchFamily="18" charset="-34"/>
              </a:rPr>
              <a:t>image</a:t>
            </a:r>
            <a:endParaRPr lang="th-TH" sz="2200" dirty="0">
              <a:latin typeface="+mn-lt"/>
              <a:cs typeface="Angsana New" pitchFamily="18" charset="-34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400800" y="2588973"/>
            <a:ext cx="25304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latin typeface="+mn-lt"/>
                <a:cs typeface="Angsana New" pitchFamily="18" charset="-34"/>
              </a:rPr>
              <a:t>Components of histogram are concentrated on the low side of the gray scale.</a:t>
            </a:r>
            <a:endParaRPr lang="th-TH" dirty="0">
              <a:latin typeface="+mn-lt"/>
              <a:cs typeface="Angsana New" pitchFamily="18" charset="-34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956300" y="3900249"/>
            <a:ext cx="197983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>
                <a:latin typeface="+mn-lt"/>
                <a:cs typeface="Angsana New" pitchFamily="18" charset="-34"/>
              </a:rPr>
              <a:t>Bright </a:t>
            </a:r>
            <a:r>
              <a:rPr lang="en-US" sz="2200" dirty="0">
                <a:latin typeface="+mn-lt"/>
                <a:cs typeface="Angsana New" pitchFamily="18" charset="-34"/>
              </a:rPr>
              <a:t>image</a:t>
            </a:r>
            <a:endParaRPr lang="th-TH" sz="2200" dirty="0">
              <a:latin typeface="+mn-lt"/>
              <a:cs typeface="Angsana New" pitchFamily="18" charset="-34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6413500" y="4328397"/>
            <a:ext cx="2590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latin typeface="+mn-lt"/>
                <a:cs typeface="Angsana New" pitchFamily="18" charset="-34"/>
              </a:rPr>
              <a:t>Components of histogram are concentrated on the high side of the gray scale</a:t>
            </a:r>
            <a:r>
              <a:rPr lang="en-US" dirty="0" smtClean="0">
                <a:latin typeface="+mn-lt"/>
                <a:cs typeface="Angsana New" pitchFamily="18" charset="-34"/>
              </a:rPr>
              <a:t>.</a:t>
            </a:r>
            <a:endParaRPr lang="th-TH" dirty="0">
              <a:latin typeface="+mn-lt"/>
              <a:cs typeface="Angsana New" pitchFamily="18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2166938"/>
            <a:ext cx="5334000" cy="392727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6803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1882370" y="2047463"/>
            <a:ext cx="4701759" cy="2724166"/>
            <a:chOff x="2229256" y="1583770"/>
            <a:chExt cx="4978131" cy="2150030"/>
          </a:xfrm>
        </p:grpSpPr>
        <p:grpSp>
          <p:nvGrpSpPr>
            <p:cNvPr id="8" name="Group 7"/>
            <p:cNvGrpSpPr/>
            <p:nvPr/>
          </p:nvGrpSpPr>
          <p:grpSpPr>
            <a:xfrm>
              <a:off x="2229256" y="1583770"/>
              <a:ext cx="4978131" cy="2150030"/>
              <a:chOff x="2946671" y="1583770"/>
              <a:chExt cx="4978131" cy="215003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2946671" y="2971800"/>
                <a:ext cx="1904998" cy="762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946671" y="1583770"/>
                <a:ext cx="4978131" cy="273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Histogram Processing Techniques</a:t>
                </a:r>
                <a:endParaRPr lang="en-IN" sz="2400" b="1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791200" y="2971800"/>
                <a:ext cx="2133600" cy="762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899170" y="2590800"/>
                <a:ext cx="2958830" cy="0"/>
              </a:xfrm>
              <a:prstGeom prst="line">
                <a:avLst/>
              </a:prstGeom>
              <a:ln w="222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5435737" y="1854479"/>
                <a:ext cx="0" cy="736322"/>
              </a:xfrm>
              <a:prstGeom prst="straightConnector1">
                <a:avLst/>
              </a:prstGeom>
              <a:ln w="22225">
                <a:solidFill>
                  <a:schemeClr val="accent2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endCxn id="11" idx="0"/>
              </p:cNvCxnSpPr>
              <p:nvPr/>
            </p:nvCxnSpPr>
            <p:spPr>
              <a:xfrm>
                <a:off x="3899170" y="2590800"/>
                <a:ext cx="0" cy="381000"/>
              </a:xfrm>
              <a:prstGeom prst="straightConnector1">
                <a:avLst/>
              </a:prstGeom>
              <a:ln w="22225">
                <a:solidFill>
                  <a:schemeClr val="accent2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endCxn id="13" idx="0"/>
              </p:cNvCxnSpPr>
              <p:nvPr/>
            </p:nvCxnSpPr>
            <p:spPr>
              <a:xfrm>
                <a:off x="6858000" y="2590800"/>
                <a:ext cx="0" cy="381000"/>
              </a:xfrm>
              <a:prstGeom prst="straightConnector1">
                <a:avLst/>
              </a:prstGeom>
              <a:ln w="22225">
                <a:solidFill>
                  <a:schemeClr val="accent2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240682" y="3161451"/>
              <a:ext cx="1904999" cy="382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Histogram Equalization</a:t>
              </a:r>
              <a:endParaRPr lang="en-IN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3784" y="3161452"/>
              <a:ext cx="2133602" cy="382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Histogram Specification</a:t>
              </a:r>
              <a:endParaRPr lang="en-IN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38200" y="5183305"/>
            <a:ext cx="815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Histogram Specification can also be called </a:t>
            </a:r>
            <a:r>
              <a:rPr lang="en-US" sz="2200" i="1" dirty="0" smtClean="0"/>
              <a:t>histogram modification </a:t>
            </a:r>
            <a:r>
              <a:rPr lang="en-US" sz="2200" dirty="0" smtClean="0"/>
              <a:t>or </a:t>
            </a:r>
            <a:r>
              <a:rPr lang="en-US" sz="2200" i="1" dirty="0" smtClean="0"/>
              <a:t>histogram matching</a:t>
            </a:r>
            <a:endParaRPr lang="en-IN" sz="2200" i="1" dirty="0"/>
          </a:p>
        </p:txBody>
      </p:sp>
    </p:spTree>
    <p:extLst>
      <p:ext uri="{BB962C8B-B14F-4D97-AF65-F5344CB8AC3E}">
        <p14:creationId xmlns="" xmlns:p14="http://schemas.microsoft.com/office/powerpoint/2010/main" val="145480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Different Enhancement Techniques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68546"/>
            <a:ext cx="8229600" cy="47244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Spatial Domain Techniques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Work on image plane itself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Direct manipulation of the image pixels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Frequency Domain Techniques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Modify the Fourier Transform coefficients of an image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Take inverse Fourier Transform of the modified coefficients to obtain the enhanced image </a:t>
            </a:r>
            <a:endParaRPr lang="en-IN" sz="2000" dirty="0" smtClean="0"/>
          </a:p>
          <a:p>
            <a:pPr lvl="1"/>
            <a:endParaRPr lang="en-IN" sz="2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1" name="Group 40"/>
          <p:cNvGrpSpPr/>
          <p:nvPr/>
        </p:nvGrpSpPr>
        <p:grpSpPr>
          <a:xfrm>
            <a:off x="5376505" y="1723135"/>
            <a:ext cx="3274145" cy="2163065"/>
            <a:chOff x="2219071" y="1583770"/>
            <a:chExt cx="5141765" cy="2255908"/>
          </a:xfrm>
        </p:grpSpPr>
        <p:grpSp>
          <p:nvGrpSpPr>
            <p:cNvPr id="32" name="Group 31"/>
            <p:cNvGrpSpPr/>
            <p:nvPr/>
          </p:nvGrpSpPr>
          <p:grpSpPr>
            <a:xfrm>
              <a:off x="2229256" y="1583770"/>
              <a:ext cx="4978131" cy="2150030"/>
              <a:chOff x="2946671" y="1583770"/>
              <a:chExt cx="4978131" cy="215003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946671" y="2971800"/>
                <a:ext cx="1904998" cy="762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946671" y="1583770"/>
                <a:ext cx="4978131" cy="810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Image Enhancement Techniques</a:t>
                </a:r>
                <a:endParaRPr lang="en-IN" b="1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791200" y="2971800"/>
                <a:ext cx="2133600" cy="762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3899170" y="2590800"/>
                <a:ext cx="2958830" cy="0"/>
              </a:xfrm>
              <a:prstGeom prst="line">
                <a:avLst/>
              </a:prstGeom>
              <a:ln w="222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5435737" y="2250265"/>
                <a:ext cx="0" cy="340536"/>
              </a:xfrm>
              <a:prstGeom prst="straightConnector1">
                <a:avLst/>
              </a:prstGeom>
              <a:ln w="22225">
                <a:solidFill>
                  <a:schemeClr val="accent2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endCxn id="4" idx="0"/>
              </p:cNvCxnSpPr>
              <p:nvPr/>
            </p:nvCxnSpPr>
            <p:spPr>
              <a:xfrm>
                <a:off x="3899170" y="2590800"/>
                <a:ext cx="0" cy="381000"/>
              </a:xfrm>
              <a:prstGeom prst="straightConnector1">
                <a:avLst/>
              </a:prstGeom>
              <a:ln w="22225">
                <a:solidFill>
                  <a:schemeClr val="accent2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endCxn id="9" idx="0"/>
              </p:cNvCxnSpPr>
              <p:nvPr/>
            </p:nvCxnSpPr>
            <p:spPr>
              <a:xfrm>
                <a:off x="6858000" y="2590800"/>
                <a:ext cx="0" cy="381000"/>
              </a:xfrm>
              <a:prstGeom prst="straightConnector1">
                <a:avLst/>
              </a:prstGeom>
              <a:ln w="22225">
                <a:solidFill>
                  <a:schemeClr val="accent2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2219071" y="3029634"/>
              <a:ext cx="1904999" cy="810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Spatial Domain </a:t>
              </a:r>
              <a:endParaRPr lang="en-IN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76321" y="3029634"/>
              <a:ext cx="2484515" cy="810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Frequency Domain 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190064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 Equalization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i="1" dirty="0" smtClean="0"/>
              <a:t>Basic Idea: </a:t>
            </a:r>
            <a:r>
              <a:rPr lang="en-IN" sz="2200" dirty="0"/>
              <a:t>find a map </a:t>
            </a:r>
            <a:r>
              <a:rPr lang="en-IN" sz="2200" i="1" dirty="0"/>
              <a:t>f(x) </a:t>
            </a:r>
            <a:r>
              <a:rPr lang="en-IN" sz="2200" dirty="0"/>
              <a:t>such that the histogram of the modified (equalized) image is flat (uniform</a:t>
            </a:r>
            <a:r>
              <a:rPr lang="en-IN" sz="2200" dirty="0" smtClean="0"/>
              <a:t>).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2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i="1" dirty="0" smtClean="0"/>
              <a:t>Key Motivation: </a:t>
            </a:r>
            <a:r>
              <a:rPr lang="en-IN" sz="2200" dirty="0" smtClean="0"/>
              <a:t> probability density function (</a:t>
            </a:r>
            <a:r>
              <a:rPr lang="en-IN" sz="2200" dirty="0" err="1"/>
              <a:t>p</a:t>
            </a:r>
            <a:r>
              <a:rPr lang="en-IN" sz="2200" dirty="0" err="1" smtClean="0"/>
              <a:t>df</a:t>
            </a:r>
            <a:r>
              <a:rPr lang="en-IN" sz="2200" dirty="0"/>
              <a:t>) of a random variable approximates a uniform </a:t>
            </a:r>
            <a:r>
              <a:rPr lang="en-IN" sz="2200" dirty="0" smtClean="0"/>
              <a:t>distribution.</a:t>
            </a:r>
            <a:endParaRPr lang="en-IN" sz="22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i="1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1295400" y="5162514"/>
            <a:ext cx="5599113" cy="819944"/>
            <a:chOff x="1219200" y="4124724"/>
            <a:chExt cx="5599113" cy="819944"/>
          </a:xfrm>
        </p:grpSpPr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1219200" y="4351340"/>
              <a:ext cx="386516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r>
                <a:rPr lang="en-US" dirty="0"/>
                <a:t>Suppose h(t) is the histogram (</a:t>
              </a:r>
              <a:r>
                <a:rPr lang="en-US" dirty="0" err="1"/>
                <a:t>pdf</a:t>
              </a:r>
              <a:r>
                <a:rPr lang="en-US" dirty="0" smtClean="0"/>
                <a:t>), </a:t>
              </a:r>
              <a:endParaRPr lang="en-US" dirty="0"/>
            </a:p>
          </p:txBody>
        </p:sp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1560719955"/>
                </p:ext>
              </p:extLst>
            </p:nvPr>
          </p:nvGraphicFramePr>
          <p:xfrm>
            <a:off x="5029200" y="4124724"/>
            <a:ext cx="1789113" cy="819944"/>
          </p:xfrm>
          <a:graphic>
            <a:graphicData uri="http://schemas.openxmlformats.org/presentationml/2006/ole">
              <p:oleObj spid="_x0000_s17487" name="Equation" r:id="rId4" imgW="863225" imgH="431613" progId="Equation.3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79429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 Equalization (cont.…)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200" dirty="0"/>
              <a:t>As the low-contrast image’s histogram is narrow and </a:t>
            </a:r>
            <a:r>
              <a:rPr lang="en-IN" sz="2200" dirty="0" smtClean="0"/>
              <a:t>centred </a:t>
            </a:r>
            <a:r>
              <a:rPr lang="en-IN" sz="2200" dirty="0"/>
              <a:t>toward the middle of the gray scale, if we distribute the histogram to a wider range the quality of the image will be improved</a:t>
            </a:r>
            <a:r>
              <a:rPr lang="en-IN" sz="2200" dirty="0" smtClean="0"/>
              <a:t>.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2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200" dirty="0"/>
              <a:t>We can do it by adjusting the probability density function of the original histogram of the image so that the probability spread equally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4333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 Equalization Example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/>
          <p:cNvGrpSpPr/>
          <p:nvPr/>
        </p:nvGrpSpPr>
        <p:grpSpPr>
          <a:xfrm>
            <a:off x="1308100" y="2302043"/>
            <a:ext cx="8348662" cy="4191000"/>
            <a:chOff x="12700" y="2057400"/>
            <a:chExt cx="8348662" cy="4191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00" y="2057400"/>
              <a:ext cx="5918200" cy="2743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100" y="4292600"/>
              <a:ext cx="4940300" cy="1955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799" y="4800600"/>
              <a:ext cx="1981201" cy="103822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399" y="3124200"/>
              <a:ext cx="2006601" cy="1085334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endCxn id="15" idx="0"/>
            </p:cNvCxnSpPr>
            <p:nvPr/>
          </p:nvCxnSpPr>
          <p:spPr>
            <a:xfrm flipH="1">
              <a:off x="469900" y="3200400"/>
              <a:ext cx="596900" cy="72286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469900" y="4209018"/>
              <a:ext cx="641350" cy="111069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2700" y="3923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Before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43600" y="4209018"/>
              <a:ext cx="2417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After Equalization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0" idx="1"/>
              <a:endCxn id="18" idx="1"/>
            </p:cNvCxnSpPr>
            <p:nvPr/>
          </p:nvCxnSpPr>
          <p:spPr>
            <a:xfrm>
              <a:off x="5613399" y="3666867"/>
              <a:ext cx="330201" cy="72681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9" idx="1"/>
              <a:endCxn id="18" idx="1"/>
            </p:cNvCxnSpPr>
            <p:nvPr/>
          </p:nvCxnSpPr>
          <p:spPr>
            <a:xfrm flipV="1">
              <a:off x="5638799" y="4393684"/>
              <a:ext cx="304801" cy="92602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8" y="2206794"/>
            <a:ext cx="2062162" cy="116204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8" y="5165009"/>
            <a:ext cx="2041524" cy="113497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6068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 Equalization Example (cont.….)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249486"/>
            <a:ext cx="4114800" cy="2093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2532060"/>
            <a:ext cx="2667000" cy="13039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386" y="4191000"/>
            <a:ext cx="4138613" cy="2057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4797682"/>
            <a:ext cx="2747963" cy="14199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2532060"/>
            <a:ext cx="2349500" cy="13152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4975225"/>
            <a:ext cx="2349499" cy="12573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55649" y="4191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Before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>
            <a:endCxn id="26" idx="3"/>
          </p:cNvCxnSpPr>
          <p:nvPr/>
        </p:nvCxnSpPr>
        <p:spPr>
          <a:xfrm flipH="1">
            <a:off x="1670049" y="3296442"/>
            <a:ext cx="844551" cy="10792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6" idx="1"/>
          </p:cNvCxnSpPr>
          <p:nvPr/>
        </p:nvCxnSpPr>
        <p:spPr>
          <a:xfrm flipH="1" flipV="1">
            <a:off x="1670049" y="4375666"/>
            <a:ext cx="668337" cy="8440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311900" y="3505200"/>
            <a:ext cx="10795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299200" y="4191000"/>
            <a:ext cx="1092200" cy="7842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353300" y="397472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After Equalization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388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 Equalization Example (cont.….)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" name="Group 13"/>
          <p:cNvGrpSpPr/>
          <p:nvPr/>
        </p:nvGrpSpPr>
        <p:grpSpPr>
          <a:xfrm>
            <a:off x="0" y="2255040"/>
            <a:ext cx="9302750" cy="2273679"/>
            <a:chOff x="31750" y="3974721"/>
            <a:chExt cx="9302750" cy="227367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386" y="4191000"/>
              <a:ext cx="4138613" cy="20574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200" y="4975225"/>
              <a:ext cx="2747963" cy="124245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50" y="4975225"/>
              <a:ext cx="2349499" cy="12573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60400" y="415938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Before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 flipV="1">
              <a:off x="1447800" y="4344053"/>
              <a:ext cx="1143001" cy="84403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6299200" y="4191000"/>
              <a:ext cx="1092200" cy="78422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353300" y="3974721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After Equalization</a:t>
              </a:r>
              <a:endParaRPr lang="en-IN" dirty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Down Arrow 14"/>
          <p:cNvSpPr/>
          <p:nvPr/>
        </p:nvSpPr>
        <p:spPr>
          <a:xfrm>
            <a:off x="3782613" y="4498001"/>
            <a:ext cx="1186658" cy="1064599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304800" y="55626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>
                <a:latin typeface="+mj-lt"/>
                <a:cs typeface="Angsana New" pitchFamily="18" charset="-34"/>
              </a:rPr>
              <a:t>The quality </a:t>
            </a:r>
            <a:r>
              <a:rPr lang="en-US" sz="2000" dirty="0" smtClean="0">
                <a:latin typeface="+mj-lt"/>
                <a:cs typeface="Angsana New" pitchFamily="18" charset="-34"/>
              </a:rPr>
              <a:t>is </a:t>
            </a:r>
            <a:r>
              <a:rPr lang="en-US" sz="2000" dirty="0">
                <a:latin typeface="+mj-lt"/>
                <a:cs typeface="Angsana New" pitchFamily="18" charset="-34"/>
              </a:rPr>
              <a:t>not </a:t>
            </a:r>
            <a:r>
              <a:rPr lang="en-US" sz="2000" dirty="0" smtClean="0">
                <a:latin typeface="+mj-lt"/>
                <a:cs typeface="Angsana New" pitchFamily="18" charset="-34"/>
              </a:rPr>
              <a:t>improved </a:t>
            </a:r>
            <a:r>
              <a:rPr lang="en-US" sz="2000" dirty="0">
                <a:latin typeface="+mj-lt"/>
                <a:cs typeface="Angsana New" pitchFamily="18" charset="-34"/>
              </a:rPr>
              <a:t>much because the original image already has a broaden gray-level scale 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74742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60922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A Sample Example of Histogram Equalization (cont.…)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115"/>
          <p:cNvGrpSpPr>
            <a:grpSpLocks/>
          </p:cNvGrpSpPr>
          <p:nvPr/>
        </p:nvGrpSpPr>
        <p:grpSpPr bwMode="auto">
          <a:xfrm>
            <a:off x="1296949" y="2734173"/>
            <a:ext cx="6704051" cy="3123028"/>
            <a:chOff x="495" y="888"/>
            <a:chExt cx="5764" cy="3194"/>
          </a:xfrm>
        </p:grpSpPr>
        <p:sp>
          <p:nvSpPr>
            <p:cNvPr id="54" name="Text Box 116"/>
            <p:cNvSpPr txBox="1">
              <a:spLocks noChangeArrowheads="1"/>
            </p:cNvSpPr>
            <p:nvPr/>
          </p:nvSpPr>
          <p:spPr bwMode="auto">
            <a:xfrm>
              <a:off x="779" y="2963"/>
              <a:ext cx="1122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dirty="0">
                  <a:latin typeface="+mn-lt"/>
                  <a:cs typeface="Angsana New" pitchFamily="18" charset="-34"/>
                </a:rPr>
                <a:t>4x4 image </a:t>
              </a:r>
              <a:endParaRPr lang="th-TH" sz="2000" dirty="0">
                <a:latin typeface="+mn-lt"/>
                <a:cs typeface="Angsana New" pitchFamily="18" charset="-34"/>
              </a:endParaRPr>
            </a:p>
          </p:txBody>
        </p:sp>
        <p:sp>
          <p:nvSpPr>
            <p:cNvPr id="55" name="Text Box 117"/>
            <p:cNvSpPr txBox="1">
              <a:spLocks noChangeArrowheads="1"/>
            </p:cNvSpPr>
            <p:nvPr/>
          </p:nvSpPr>
          <p:spPr bwMode="auto">
            <a:xfrm>
              <a:off x="495" y="3319"/>
              <a:ext cx="1691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dirty="0">
                  <a:latin typeface="+mn-lt"/>
                  <a:cs typeface="Angsana New" pitchFamily="18" charset="-34"/>
                </a:rPr>
                <a:t>Gray scale = [0,9]</a:t>
              </a:r>
              <a:endParaRPr lang="th-TH" sz="2000" dirty="0">
                <a:latin typeface="+mn-lt"/>
                <a:cs typeface="Angsana New" pitchFamily="18" charset="-34"/>
              </a:endParaRPr>
            </a:p>
          </p:txBody>
        </p:sp>
        <p:sp>
          <p:nvSpPr>
            <p:cNvPr id="56" name="Text Box 118"/>
            <p:cNvSpPr txBox="1">
              <a:spLocks noChangeArrowheads="1"/>
            </p:cNvSpPr>
            <p:nvPr/>
          </p:nvSpPr>
          <p:spPr bwMode="auto">
            <a:xfrm>
              <a:off x="3792" y="3744"/>
              <a:ext cx="946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dirty="0">
                  <a:latin typeface="+mn-lt"/>
                  <a:ea typeface="Tahoma" pitchFamily="34" charset="0"/>
                  <a:cs typeface="Tahoma" pitchFamily="34" charset="0"/>
                </a:rPr>
                <a:t>histogram</a:t>
              </a:r>
              <a:endParaRPr lang="th-TH" sz="2000" dirty="0">
                <a:latin typeface="+mn-lt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7" name="Line 119"/>
            <p:cNvSpPr>
              <a:spLocks noChangeShapeType="1"/>
            </p:cNvSpPr>
            <p:nvPr/>
          </p:nvSpPr>
          <p:spPr bwMode="auto">
            <a:xfrm>
              <a:off x="3120" y="3349"/>
              <a:ext cx="23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58" name="Line 120"/>
            <p:cNvSpPr>
              <a:spLocks noChangeShapeType="1"/>
            </p:cNvSpPr>
            <p:nvPr/>
          </p:nvSpPr>
          <p:spPr bwMode="auto">
            <a:xfrm flipV="1">
              <a:off x="3135" y="1200"/>
              <a:ext cx="0" cy="2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59" name="Line 121"/>
            <p:cNvSpPr>
              <a:spLocks noChangeShapeType="1"/>
            </p:cNvSpPr>
            <p:nvPr/>
          </p:nvSpPr>
          <p:spPr bwMode="auto">
            <a:xfrm>
              <a:off x="3363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60" name="Line 122"/>
            <p:cNvSpPr>
              <a:spLocks noChangeShapeType="1"/>
            </p:cNvSpPr>
            <p:nvPr/>
          </p:nvSpPr>
          <p:spPr bwMode="auto">
            <a:xfrm>
              <a:off x="3582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61" name="Line 123"/>
            <p:cNvSpPr>
              <a:spLocks noChangeShapeType="1"/>
            </p:cNvSpPr>
            <p:nvPr/>
          </p:nvSpPr>
          <p:spPr bwMode="auto">
            <a:xfrm>
              <a:off x="3802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62" name="Line 124"/>
            <p:cNvSpPr>
              <a:spLocks noChangeShapeType="1"/>
            </p:cNvSpPr>
            <p:nvPr/>
          </p:nvSpPr>
          <p:spPr bwMode="auto">
            <a:xfrm>
              <a:off x="4032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63" name="Line 125"/>
            <p:cNvSpPr>
              <a:spLocks noChangeShapeType="1"/>
            </p:cNvSpPr>
            <p:nvPr/>
          </p:nvSpPr>
          <p:spPr bwMode="auto">
            <a:xfrm>
              <a:off x="4250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64" name="Line 126"/>
            <p:cNvSpPr>
              <a:spLocks noChangeShapeType="1"/>
            </p:cNvSpPr>
            <p:nvPr/>
          </p:nvSpPr>
          <p:spPr bwMode="auto">
            <a:xfrm>
              <a:off x="4480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65" name="Line 127"/>
            <p:cNvSpPr>
              <a:spLocks noChangeShapeType="1"/>
            </p:cNvSpPr>
            <p:nvPr/>
          </p:nvSpPr>
          <p:spPr bwMode="auto">
            <a:xfrm>
              <a:off x="4700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66" name="Line 128"/>
            <p:cNvSpPr>
              <a:spLocks noChangeShapeType="1"/>
            </p:cNvSpPr>
            <p:nvPr/>
          </p:nvSpPr>
          <p:spPr bwMode="auto">
            <a:xfrm>
              <a:off x="4930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67" name="Line 129"/>
            <p:cNvSpPr>
              <a:spLocks noChangeShapeType="1"/>
            </p:cNvSpPr>
            <p:nvPr/>
          </p:nvSpPr>
          <p:spPr bwMode="auto">
            <a:xfrm>
              <a:off x="5151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68" name="Line 130"/>
            <p:cNvSpPr>
              <a:spLocks noChangeShapeType="1"/>
            </p:cNvSpPr>
            <p:nvPr/>
          </p:nvSpPr>
          <p:spPr bwMode="auto">
            <a:xfrm rot="5400000" flipH="1" flipV="1">
              <a:off x="3137" y="133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69" name="Line 131"/>
            <p:cNvSpPr>
              <a:spLocks noChangeShapeType="1"/>
            </p:cNvSpPr>
            <p:nvPr/>
          </p:nvSpPr>
          <p:spPr bwMode="auto">
            <a:xfrm rot="5400000" flipH="1" flipV="1">
              <a:off x="3137" y="164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70" name="Line 132"/>
            <p:cNvSpPr>
              <a:spLocks noChangeShapeType="1"/>
            </p:cNvSpPr>
            <p:nvPr/>
          </p:nvSpPr>
          <p:spPr bwMode="auto">
            <a:xfrm rot="5400000" flipH="1" flipV="1">
              <a:off x="3137" y="197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71" name="Line 133"/>
            <p:cNvSpPr>
              <a:spLocks noChangeShapeType="1"/>
            </p:cNvSpPr>
            <p:nvPr/>
          </p:nvSpPr>
          <p:spPr bwMode="auto">
            <a:xfrm rot="5400000" flipH="1" flipV="1">
              <a:off x="3137" y="229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72" name="Line 134"/>
            <p:cNvSpPr>
              <a:spLocks noChangeShapeType="1"/>
            </p:cNvSpPr>
            <p:nvPr/>
          </p:nvSpPr>
          <p:spPr bwMode="auto">
            <a:xfrm rot="5400000" flipH="1" flipV="1">
              <a:off x="3137" y="262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73" name="Line 135"/>
            <p:cNvSpPr>
              <a:spLocks noChangeShapeType="1"/>
            </p:cNvSpPr>
            <p:nvPr/>
          </p:nvSpPr>
          <p:spPr bwMode="auto">
            <a:xfrm rot="5400000" flipH="1" flipV="1">
              <a:off x="3137" y="294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74" name="Line 136"/>
            <p:cNvSpPr>
              <a:spLocks noChangeShapeType="1"/>
            </p:cNvSpPr>
            <p:nvPr/>
          </p:nvSpPr>
          <p:spPr bwMode="auto">
            <a:xfrm flipV="1">
              <a:off x="3589" y="1344"/>
              <a:ext cx="0" cy="20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75" name="Text Box 137"/>
            <p:cNvSpPr txBox="1">
              <a:spLocks noChangeArrowheads="1"/>
            </p:cNvSpPr>
            <p:nvPr/>
          </p:nvSpPr>
          <p:spPr bwMode="auto">
            <a:xfrm>
              <a:off x="2943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0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76" name="Text Box 138"/>
            <p:cNvSpPr txBox="1">
              <a:spLocks noChangeArrowheads="1"/>
            </p:cNvSpPr>
            <p:nvPr/>
          </p:nvSpPr>
          <p:spPr bwMode="auto">
            <a:xfrm>
              <a:off x="3177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1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77" name="Text Box 139"/>
            <p:cNvSpPr txBox="1">
              <a:spLocks noChangeArrowheads="1"/>
            </p:cNvSpPr>
            <p:nvPr/>
          </p:nvSpPr>
          <p:spPr bwMode="auto">
            <a:xfrm>
              <a:off x="2821" y="2917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1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78" name="Text Box 140"/>
            <p:cNvSpPr txBox="1">
              <a:spLocks noChangeArrowheads="1"/>
            </p:cNvSpPr>
            <p:nvPr/>
          </p:nvSpPr>
          <p:spPr bwMode="auto">
            <a:xfrm>
              <a:off x="3412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2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79" name="Text Box 141"/>
            <p:cNvSpPr txBox="1">
              <a:spLocks noChangeArrowheads="1"/>
            </p:cNvSpPr>
            <p:nvPr/>
          </p:nvSpPr>
          <p:spPr bwMode="auto">
            <a:xfrm>
              <a:off x="2821" y="2592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2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80" name="Text Box 142"/>
            <p:cNvSpPr txBox="1">
              <a:spLocks noChangeArrowheads="1"/>
            </p:cNvSpPr>
            <p:nvPr/>
          </p:nvSpPr>
          <p:spPr bwMode="auto">
            <a:xfrm>
              <a:off x="3647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3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81" name="Text Box 143"/>
            <p:cNvSpPr txBox="1">
              <a:spLocks noChangeArrowheads="1"/>
            </p:cNvSpPr>
            <p:nvPr/>
          </p:nvSpPr>
          <p:spPr bwMode="auto">
            <a:xfrm>
              <a:off x="2821" y="2268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3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82" name="Text Box 144"/>
            <p:cNvSpPr txBox="1">
              <a:spLocks noChangeArrowheads="1"/>
            </p:cNvSpPr>
            <p:nvPr/>
          </p:nvSpPr>
          <p:spPr bwMode="auto">
            <a:xfrm>
              <a:off x="3881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4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83" name="Text Box 145"/>
            <p:cNvSpPr txBox="1">
              <a:spLocks noChangeArrowheads="1"/>
            </p:cNvSpPr>
            <p:nvPr/>
          </p:nvSpPr>
          <p:spPr bwMode="auto">
            <a:xfrm>
              <a:off x="2821" y="1944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4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84" name="Text Box 146"/>
            <p:cNvSpPr txBox="1">
              <a:spLocks noChangeArrowheads="1"/>
            </p:cNvSpPr>
            <p:nvPr/>
          </p:nvSpPr>
          <p:spPr bwMode="auto">
            <a:xfrm>
              <a:off x="4116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 dirty="0">
                  <a:latin typeface="Tahoma" pitchFamily="34" charset="0"/>
                  <a:cs typeface="Angsana New" pitchFamily="18" charset="-34"/>
                </a:rPr>
                <a:t>5</a:t>
              </a:r>
              <a:endParaRPr lang="th-TH" sz="2000" b="1" dirty="0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85" name="Text Box 147"/>
            <p:cNvSpPr txBox="1">
              <a:spLocks noChangeArrowheads="1"/>
            </p:cNvSpPr>
            <p:nvPr/>
          </p:nvSpPr>
          <p:spPr bwMode="auto">
            <a:xfrm>
              <a:off x="2821" y="1620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5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86" name="Text Box 148"/>
            <p:cNvSpPr txBox="1">
              <a:spLocks noChangeArrowheads="1"/>
            </p:cNvSpPr>
            <p:nvPr/>
          </p:nvSpPr>
          <p:spPr bwMode="auto">
            <a:xfrm>
              <a:off x="4351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 dirty="0">
                  <a:latin typeface="Tahoma" pitchFamily="34" charset="0"/>
                  <a:cs typeface="Angsana New" pitchFamily="18" charset="-34"/>
                </a:rPr>
                <a:t>6</a:t>
              </a:r>
              <a:endParaRPr lang="th-TH" sz="2000" b="1" dirty="0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87" name="Text Box 149"/>
            <p:cNvSpPr txBox="1">
              <a:spLocks noChangeArrowheads="1"/>
            </p:cNvSpPr>
            <p:nvPr/>
          </p:nvSpPr>
          <p:spPr bwMode="auto">
            <a:xfrm>
              <a:off x="2821" y="1296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6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88" name="Text Box 150"/>
            <p:cNvSpPr txBox="1">
              <a:spLocks noChangeArrowheads="1"/>
            </p:cNvSpPr>
            <p:nvPr/>
          </p:nvSpPr>
          <p:spPr bwMode="auto">
            <a:xfrm>
              <a:off x="4585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7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89" name="Text Box 151"/>
            <p:cNvSpPr txBox="1">
              <a:spLocks noChangeArrowheads="1"/>
            </p:cNvSpPr>
            <p:nvPr/>
          </p:nvSpPr>
          <p:spPr bwMode="auto">
            <a:xfrm>
              <a:off x="4820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8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90" name="Text Box 152"/>
            <p:cNvSpPr txBox="1">
              <a:spLocks noChangeArrowheads="1"/>
            </p:cNvSpPr>
            <p:nvPr/>
          </p:nvSpPr>
          <p:spPr bwMode="auto">
            <a:xfrm>
              <a:off x="5055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9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91" name="Line 153"/>
            <p:cNvSpPr>
              <a:spLocks noChangeShapeType="1"/>
            </p:cNvSpPr>
            <p:nvPr/>
          </p:nvSpPr>
          <p:spPr bwMode="auto">
            <a:xfrm flipV="1">
              <a:off x="3807" y="1728"/>
              <a:ext cx="0" cy="16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92" name="Line 154"/>
            <p:cNvSpPr>
              <a:spLocks noChangeShapeType="1"/>
            </p:cNvSpPr>
            <p:nvPr/>
          </p:nvSpPr>
          <p:spPr bwMode="auto">
            <a:xfrm flipV="1">
              <a:off x="4032" y="2049"/>
              <a:ext cx="0" cy="12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93" name="Line 155"/>
            <p:cNvSpPr>
              <a:spLocks noChangeShapeType="1"/>
            </p:cNvSpPr>
            <p:nvPr/>
          </p:nvSpPr>
          <p:spPr bwMode="auto">
            <a:xfrm flipV="1">
              <a:off x="4250" y="3024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94" name="Text Box 156"/>
            <p:cNvSpPr txBox="1">
              <a:spLocks noChangeArrowheads="1"/>
            </p:cNvSpPr>
            <p:nvPr/>
          </p:nvSpPr>
          <p:spPr bwMode="auto">
            <a:xfrm>
              <a:off x="2605" y="888"/>
              <a:ext cx="103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dirty="0">
                  <a:solidFill>
                    <a:srgbClr val="FF0000"/>
                  </a:solidFill>
                  <a:latin typeface="+mn-lt"/>
                  <a:ea typeface="Tahoma" pitchFamily="34" charset="0"/>
                  <a:cs typeface="Tahoma" pitchFamily="34" charset="0"/>
                </a:rPr>
                <a:t>No. of pixels</a:t>
              </a:r>
              <a:endParaRPr lang="th-TH" dirty="0">
                <a:solidFill>
                  <a:srgbClr val="FF0000"/>
                </a:solidFill>
                <a:latin typeface="+mn-lt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5" name="Text Box 157"/>
            <p:cNvSpPr txBox="1">
              <a:spLocks noChangeArrowheads="1"/>
            </p:cNvSpPr>
            <p:nvPr/>
          </p:nvSpPr>
          <p:spPr bwMode="auto">
            <a:xfrm>
              <a:off x="5407" y="3435"/>
              <a:ext cx="85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dirty="0">
                  <a:solidFill>
                    <a:srgbClr val="FF0000"/>
                  </a:solidFill>
                  <a:latin typeface="+mn-lt"/>
                  <a:ea typeface="Tahoma" pitchFamily="34" charset="0"/>
                  <a:cs typeface="Tahoma" pitchFamily="34" charset="0"/>
                </a:rPr>
                <a:t>Gray level</a:t>
              </a:r>
              <a:endParaRPr lang="th-TH" dirty="0">
                <a:solidFill>
                  <a:srgbClr val="FF0000"/>
                </a:solidFill>
                <a:latin typeface="+mn-lt"/>
                <a:ea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49" y="3322820"/>
            <a:ext cx="2089431" cy="1509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30139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A Sample Example of Histogram Equalization (cont.…)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1295400" y="2819400"/>
            <a:ext cx="6388100" cy="3200400"/>
            <a:chOff x="1676400" y="2819400"/>
            <a:chExt cx="6388100" cy="3200400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2819400"/>
              <a:ext cx="6388100" cy="3200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856404854"/>
                </p:ext>
              </p:extLst>
            </p:nvPr>
          </p:nvGraphicFramePr>
          <p:xfrm>
            <a:off x="1905000" y="3962400"/>
            <a:ext cx="844550" cy="609600"/>
          </p:xfrm>
          <a:graphic>
            <a:graphicData uri="http://schemas.openxmlformats.org/presentationml/2006/ole">
              <p:oleObj spid="_x0000_s20615" name="Equation" r:id="rId5" imgW="380835" imgH="444307" progId="Equation.3">
                <p:embed/>
              </p:oleObj>
            </a:graphicData>
          </a:graphic>
        </p:graphicFrame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391304803"/>
                </p:ext>
              </p:extLst>
            </p:nvPr>
          </p:nvGraphicFramePr>
          <p:xfrm>
            <a:off x="1676400" y="4572000"/>
            <a:ext cx="1027112" cy="685800"/>
          </p:xfrm>
          <a:graphic>
            <a:graphicData uri="http://schemas.openxmlformats.org/presentationml/2006/ole">
              <p:oleObj spid="_x0000_s20616" name="Equation" r:id="rId6" imgW="622300" imgH="457200" progId="Equation.3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47609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A Sample Example of Histogram Equalization (cont.…)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119"/>
          <p:cNvGrpSpPr>
            <a:grpSpLocks/>
          </p:cNvGrpSpPr>
          <p:nvPr/>
        </p:nvGrpSpPr>
        <p:grpSpPr bwMode="auto">
          <a:xfrm>
            <a:off x="4552446" y="2584035"/>
            <a:ext cx="3981954" cy="3148481"/>
            <a:chOff x="2650" y="870"/>
            <a:chExt cx="3803" cy="3280"/>
          </a:xfrm>
        </p:grpSpPr>
        <p:grpSp>
          <p:nvGrpSpPr>
            <p:cNvPr id="8" name="Group 120"/>
            <p:cNvGrpSpPr>
              <a:grpSpLocks/>
            </p:cNvGrpSpPr>
            <p:nvPr/>
          </p:nvGrpSpPr>
          <p:grpSpPr bwMode="auto">
            <a:xfrm>
              <a:off x="2821" y="1200"/>
              <a:ext cx="2955" cy="2950"/>
              <a:chOff x="2821" y="1200"/>
              <a:chExt cx="2955" cy="2950"/>
            </a:xfrm>
          </p:grpSpPr>
          <p:sp>
            <p:nvSpPr>
              <p:cNvPr id="11" name="Text Box 121"/>
              <p:cNvSpPr txBox="1">
                <a:spLocks noChangeArrowheads="1"/>
              </p:cNvSpPr>
              <p:nvPr/>
            </p:nvSpPr>
            <p:spPr bwMode="auto">
              <a:xfrm>
                <a:off x="3216" y="3765"/>
                <a:ext cx="2560" cy="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200" dirty="0">
                    <a:latin typeface="+mn-lt"/>
                    <a:ea typeface="Tahoma" pitchFamily="34" charset="0"/>
                    <a:cs typeface="Tahoma" pitchFamily="34" charset="0"/>
                  </a:rPr>
                  <a:t>Histogram equalization</a:t>
                </a:r>
                <a:endParaRPr lang="th-TH" sz="2200" dirty="0">
                  <a:latin typeface="+mn-lt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2" name="Line 122"/>
              <p:cNvSpPr>
                <a:spLocks noChangeShapeType="1"/>
              </p:cNvSpPr>
              <p:nvPr/>
            </p:nvSpPr>
            <p:spPr bwMode="auto">
              <a:xfrm>
                <a:off x="3120" y="3349"/>
                <a:ext cx="23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3" name="Line 123"/>
              <p:cNvSpPr>
                <a:spLocks noChangeShapeType="1"/>
              </p:cNvSpPr>
              <p:nvPr/>
            </p:nvSpPr>
            <p:spPr bwMode="auto">
              <a:xfrm flipV="1">
                <a:off x="3135" y="1200"/>
                <a:ext cx="0" cy="2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4" name="Line 124"/>
              <p:cNvSpPr>
                <a:spLocks noChangeShapeType="1"/>
              </p:cNvSpPr>
              <p:nvPr/>
            </p:nvSpPr>
            <p:spPr bwMode="auto">
              <a:xfrm>
                <a:off x="3363" y="3275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5" name="Line 125"/>
              <p:cNvSpPr>
                <a:spLocks noChangeShapeType="1"/>
              </p:cNvSpPr>
              <p:nvPr/>
            </p:nvSpPr>
            <p:spPr bwMode="auto">
              <a:xfrm>
                <a:off x="3582" y="3275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6" name="Line 126"/>
              <p:cNvSpPr>
                <a:spLocks noChangeShapeType="1"/>
              </p:cNvSpPr>
              <p:nvPr/>
            </p:nvSpPr>
            <p:spPr bwMode="auto">
              <a:xfrm>
                <a:off x="3802" y="3275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7" name="Line 127"/>
              <p:cNvSpPr>
                <a:spLocks noChangeShapeType="1"/>
              </p:cNvSpPr>
              <p:nvPr/>
            </p:nvSpPr>
            <p:spPr bwMode="auto">
              <a:xfrm>
                <a:off x="4032" y="3275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8" name="Line 128"/>
              <p:cNvSpPr>
                <a:spLocks noChangeShapeType="1"/>
              </p:cNvSpPr>
              <p:nvPr/>
            </p:nvSpPr>
            <p:spPr bwMode="auto">
              <a:xfrm>
                <a:off x="4250" y="3275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9" name="Line 129"/>
              <p:cNvSpPr>
                <a:spLocks noChangeShapeType="1"/>
              </p:cNvSpPr>
              <p:nvPr/>
            </p:nvSpPr>
            <p:spPr bwMode="auto">
              <a:xfrm>
                <a:off x="4480" y="3275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0" name="Line 130"/>
              <p:cNvSpPr>
                <a:spLocks noChangeShapeType="1"/>
              </p:cNvSpPr>
              <p:nvPr/>
            </p:nvSpPr>
            <p:spPr bwMode="auto">
              <a:xfrm>
                <a:off x="4700" y="3275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1" name="Line 131"/>
              <p:cNvSpPr>
                <a:spLocks noChangeShapeType="1"/>
              </p:cNvSpPr>
              <p:nvPr/>
            </p:nvSpPr>
            <p:spPr bwMode="auto">
              <a:xfrm>
                <a:off x="4930" y="3275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2" name="Line 132"/>
              <p:cNvSpPr>
                <a:spLocks noChangeShapeType="1"/>
              </p:cNvSpPr>
              <p:nvPr/>
            </p:nvSpPr>
            <p:spPr bwMode="auto">
              <a:xfrm>
                <a:off x="5151" y="3275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3" name="Line 133"/>
              <p:cNvSpPr>
                <a:spLocks noChangeShapeType="1"/>
              </p:cNvSpPr>
              <p:nvPr/>
            </p:nvSpPr>
            <p:spPr bwMode="auto">
              <a:xfrm rot="5400000" flipH="1" flipV="1">
                <a:off x="3137" y="1331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4" name="Line 134"/>
              <p:cNvSpPr>
                <a:spLocks noChangeShapeType="1"/>
              </p:cNvSpPr>
              <p:nvPr/>
            </p:nvSpPr>
            <p:spPr bwMode="auto">
              <a:xfrm rot="5400000" flipH="1" flipV="1">
                <a:off x="3137" y="1641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5" name="Line 135"/>
              <p:cNvSpPr>
                <a:spLocks noChangeShapeType="1"/>
              </p:cNvSpPr>
              <p:nvPr/>
            </p:nvSpPr>
            <p:spPr bwMode="auto">
              <a:xfrm rot="5400000" flipH="1" flipV="1">
                <a:off x="3137" y="1977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6" name="Line 136"/>
              <p:cNvSpPr>
                <a:spLocks noChangeShapeType="1"/>
              </p:cNvSpPr>
              <p:nvPr/>
            </p:nvSpPr>
            <p:spPr bwMode="auto">
              <a:xfrm rot="5400000" flipH="1" flipV="1">
                <a:off x="3137" y="2291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7" name="Line 137"/>
              <p:cNvSpPr>
                <a:spLocks noChangeShapeType="1"/>
              </p:cNvSpPr>
              <p:nvPr/>
            </p:nvSpPr>
            <p:spPr bwMode="auto">
              <a:xfrm rot="5400000" flipH="1" flipV="1">
                <a:off x="3137" y="2623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8" name="Line 138"/>
              <p:cNvSpPr>
                <a:spLocks noChangeShapeType="1"/>
              </p:cNvSpPr>
              <p:nvPr/>
            </p:nvSpPr>
            <p:spPr bwMode="auto">
              <a:xfrm rot="5400000" flipH="1" flipV="1">
                <a:off x="3137" y="2948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9" name="Line 139"/>
              <p:cNvSpPr>
                <a:spLocks noChangeShapeType="1"/>
              </p:cNvSpPr>
              <p:nvPr/>
            </p:nvSpPr>
            <p:spPr bwMode="auto">
              <a:xfrm flipV="1">
                <a:off x="3796" y="1344"/>
                <a:ext cx="0" cy="20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0" name="Text Box 140"/>
              <p:cNvSpPr txBox="1">
                <a:spLocks noChangeArrowheads="1"/>
              </p:cNvSpPr>
              <p:nvPr/>
            </p:nvSpPr>
            <p:spPr bwMode="auto">
              <a:xfrm>
                <a:off x="2943" y="3435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 dirty="0">
                    <a:latin typeface="Tahoma" pitchFamily="34" charset="0"/>
                    <a:cs typeface="Angsana New" pitchFamily="18" charset="-34"/>
                  </a:rPr>
                  <a:t>0</a:t>
                </a:r>
                <a:endParaRPr lang="th-TH" sz="2000" b="1" dirty="0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31" name="Text Box 141"/>
              <p:cNvSpPr txBox="1">
                <a:spLocks noChangeArrowheads="1"/>
              </p:cNvSpPr>
              <p:nvPr/>
            </p:nvSpPr>
            <p:spPr bwMode="auto">
              <a:xfrm>
                <a:off x="3177" y="3435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 dirty="0">
                    <a:latin typeface="Tahoma" pitchFamily="34" charset="0"/>
                    <a:cs typeface="Angsana New" pitchFamily="18" charset="-34"/>
                  </a:rPr>
                  <a:t>1</a:t>
                </a:r>
                <a:endParaRPr lang="th-TH" sz="2000" b="1" dirty="0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32" name="Text Box 142"/>
              <p:cNvSpPr txBox="1">
                <a:spLocks noChangeArrowheads="1"/>
              </p:cNvSpPr>
              <p:nvPr/>
            </p:nvSpPr>
            <p:spPr bwMode="auto">
              <a:xfrm>
                <a:off x="2821" y="2917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1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33" name="Text Box 143"/>
              <p:cNvSpPr txBox="1">
                <a:spLocks noChangeArrowheads="1"/>
              </p:cNvSpPr>
              <p:nvPr/>
            </p:nvSpPr>
            <p:spPr bwMode="auto">
              <a:xfrm>
                <a:off x="3412" y="3435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2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34" name="Text Box 144"/>
              <p:cNvSpPr txBox="1">
                <a:spLocks noChangeArrowheads="1"/>
              </p:cNvSpPr>
              <p:nvPr/>
            </p:nvSpPr>
            <p:spPr bwMode="auto">
              <a:xfrm>
                <a:off x="2821" y="2592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2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35" name="Text Box 145"/>
              <p:cNvSpPr txBox="1">
                <a:spLocks noChangeArrowheads="1"/>
              </p:cNvSpPr>
              <p:nvPr/>
            </p:nvSpPr>
            <p:spPr bwMode="auto">
              <a:xfrm>
                <a:off x="3647" y="3435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3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36" name="Text Box 146"/>
              <p:cNvSpPr txBox="1">
                <a:spLocks noChangeArrowheads="1"/>
              </p:cNvSpPr>
              <p:nvPr/>
            </p:nvSpPr>
            <p:spPr bwMode="auto">
              <a:xfrm>
                <a:off x="2821" y="2268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3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37" name="Text Box 147"/>
              <p:cNvSpPr txBox="1">
                <a:spLocks noChangeArrowheads="1"/>
              </p:cNvSpPr>
              <p:nvPr/>
            </p:nvSpPr>
            <p:spPr bwMode="auto">
              <a:xfrm>
                <a:off x="3881" y="3435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4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38" name="Text Box 148"/>
              <p:cNvSpPr txBox="1">
                <a:spLocks noChangeArrowheads="1"/>
              </p:cNvSpPr>
              <p:nvPr/>
            </p:nvSpPr>
            <p:spPr bwMode="auto">
              <a:xfrm>
                <a:off x="2821" y="1944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4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39" name="Text Box 149"/>
              <p:cNvSpPr txBox="1">
                <a:spLocks noChangeArrowheads="1"/>
              </p:cNvSpPr>
              <p:nvPr/>
            </p:nvSpPr>
            <p:spPr bwMode="auto">
              <a:xfrm>
                <a:off x="4116" y="3435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5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40" name="Text Box 150"/>
              <p:cNvSpPr txBox="1">
                <a:spLocks noChangeArrowheads="1"/>
              </p:cNvSpPr>
              <p:nvPr/>
            </p:nvSpPr>
            <p:spPr bwMode="auto">
              <a:xfrm>
                <a:off x="2821" y="1620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5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41" name="Text Box 151"/>
              <p:cNvSpPr txBox="1">
                <a:spLocks noChangeArrowheads="1"/>
              </p:cNvSpPr>
              <p:nvPr/>
            </p:nvSpPr>
            <p:spPr bwMode="auto">
              <a:xfrm>
                <a:off x="4351" y="3435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 dirty="0">
                    <a:latin typeface="Tahoma" pitchFamily="34" charset="0"/>
                    <a:cs typeface="Angsana New" pitchFamily="18" charset="-34"/>
                  </a:rPr>
                  <a:t>6</a:t>
                </a:r>
                <a:endParaRPr lang="th-TH" sz="2000" b="1" dirty="0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42" name="Text Box 152"/>
              <p:cNvSpPr txBox="1">
                <a:spLocks noChangeArrowheads="1"/>
              </p:cNvSpPr>
              <p:nvPr/>
            </p:nvSpPr>
            <p:spPr bwMode="auto">
              <a:xfrm>
                <a:off x="2821" y="1296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6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43" name="Text Box 153"/>
              <p:cNvSpPr txBox="1">
                <a:spLocks noChangeArrowheads="1"/>
              </p:cNvSpPr>
              <p:nvPr/>
            </p:nvSpPr>
            <p:spPr bwMode="auto">
              <a:xfrm>
                <a:off x="4585" y="3435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7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44" name="Text Box 154"/>
              <p:cNvSpPr txBox="1">
                <a:spLocks noChangeArrowheads="1"/>
              </p:cNvSpPr>
              <p:nvPr/>
            </p:nvSpPr>
            <p:spPr bwMode="auto">
              <a:xfrm>
                <a:off x="4820" y="3435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8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45" name="Text Box 155"/>
              <p:cNvSpPr txBox="1">
                <a:spLocks noChangeArrowheads="1"/>
              </p:cNvSpPr>
              <p:nvPr/>
            </p:nvSpPr>
            <p:spPr bwMode="auto">
              <a:xfrm>
                <a:off x="5055" y="3435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9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46" name="Line 156"/>
              <p:cNvSpPr>
                <a:spLocks noChangeShapeType="1"/>
              </p:cNvSpPr>
              <p:nvPr/>
            </p:nvSpPr>
            <p:spPr bwMode="auto">
              <a:xfrm flipV="1">
                <a:off x="4490" y="1728"/>
                <a:ext cx="0" cy="16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47" name="Line 157"/>
              <p:cNvSpPr>
                <a:spLocks noChangeShapeType="1"/>
              </p:cNvSpPr>
              <p:nvPr/>
            </p:nvSpPr>
            <p:spPr bwMode="auto">
              <a:xfrm flipV="1">
                <a:off x="4933" y="2049"/>
                <a:ext cx="0" cy="12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48" name="Line 158"/>
              <p:cNvSpPr>
                <a:spLocks noChangeShapeType="1"/>
              </p:cNvSpPr>
              <p:nvPr/>
            </p:nvSpPr>
            <p:spPr bwMode="auto">
              <a:xfrm flipV="1">
                <a:off x="5147" y="3024"/>
                <a:ext cx="0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sp>
          <p:nvSpPr>
            <p:cNvPr id="9" name="Text Box 159"/>
            <p:cNvSpPr txBox="1">
              <a:spLocks noChangeArrowheads="1"/>
            </p:cNvSpPr>
            <p:nvPr/>
          </p:nvSpPr>
          <p:spPr bwMode="auto">
            <a:xfrm>
              <a:off x="2650" y="870"/>
              <a:ext cx="121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dirty="0">
                  <a:solidFill>
                    <a:srgbClr val="FF0000"/>
                  </a:solidFill>
                  <a:latin typeface="+mn-lt"/>
                  <a:ea typeface="Tahoma" pitchFamily="34" charset="0"/>
                  <a:cs typeface="Tahoma" pitchFamily="34" charset="0"/>
                </a:rPr>
                <a:t>No. of pixels</a:t>
              </a:r>
              <a:endParaRPr lang="th-TH" dirty="0">
                <a:solidFill>
                  <a:srgbClr val="FF0000"/>
                </a:solidFill>
                <a:latin typeface="+mn-lt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 Box 160"/>
            <p:cNvSpPr txBox="1">
              <a:spLocks noChangeArrowheads="1"/>
            </p:cNvSpPr>
            <p:nvPr/>
          </p:nvSpPr>
          <p:spPr bwMode="auto">
            <a:xfrm>
              <a:off x="5447" y="3435"/>
              <a:ext cx="100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dirty="0">
                  <a:solidFill>
                    <a:srgbClr val="FF0000"/>
                  </a:solidFill>
                  <a:latin typeface="+mn-lt"/>
                  <a:cs typeface="Angsana New" pitchFamily="18" charset="-34"/>
                </a:rPr>
                <a:t>Gray level</a:t>
              </a:r>
              <a:endParaRPr lang="th-TH" dirty="0">
                <a:solidFill>
                  <a:srgbClr val="FF0000"/>
                </a:solidFill>
                <a:latin typeface="+mn-lt"/>
                <a:cs typeface="Angsana New" pitchFamily="18" charset="-34"/>
              </a:endParaRPr>
            </a:p>
          </p:txBody>
        </p:sp>
      </p:grpSp>
      <p:graphicFrame>
        <p:nvGraphicFramePr>
          <p:cNvPr id="49" name="Group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05456097"/>
              </p:ext>
            </p:extLst>
          </p:nvPr>
        </p:nvGraphicFramePr>
        <p:xfrm>
          <a:off x="1503324" y="2953129"/>
          <a:ext cx="2057400" cy="1584960"/>
        </p:xfrm>
        <a:graphic>
          <a:graphicData uri="http://schemas.openxmlformats.org/drawingml/2006/table">
            <a:tbl>
              <a:tblPr/>
              <a:tblGrid>
                <a:gridCol w="514350"/>
                <a:gridCol w="514350"/>
                <a:gridCol w="514350"/>
                <a:gridCol w="514350"/>
              </a:tblGrid>
              <a:tr h="374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6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6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8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8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6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6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6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9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8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8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0" name="Group 116"/>
          <p:cNvGrpSpPr>
            <a:grpSpLocks/>
          </p:cNvGrpSpPr>
          <p:nvPr/>
        </p:nvGrpSpPr>
        <p:grpSpPr bwMode="auto">
          <a:xfrm>
            <a:off x="1531027" y="4690490"/>
            <a:ext cx="1966448" cy="872642"/>
            <a:chOff x="505" y="3237"/>
            <a:chExt cx="1881" cy="1119"/>
          </a:xfrm>
        </p:grpSpPr>
        <p:sp>
          <p:nvSpPr>
            <p:cNvPr id="51" name="Text Box 117"/>
            <p:cNvSpPr txBox="1">
              <a:spLocks noChangeArrowheads="1"/>
            </p:cNvSpPr>
            <p:nvPr/>
          </p:nvSpPr>
          <p:spPr bwMode="auto">
            <a:xfrm>
              <a:off x="642" y="3237"/>
              <a:ext cx="1608" cy="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dirty="0">
                  <a:latin typeface="+mn-lt"/>
                  <a:ea typeface="Tahoma" pitchFamily="34" charset="0"/>
                  <a:cs typeface="Tahoma" pitchFamily="34" charset="0"/>
                </a:rPr>
                <a:t>Output image </a:t>
              </a:r>
              <a:endParaRPr lang="th-TH" sz="2000" dirty="0">
                <a:latin typeface="+mn-lt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2" name="Text Box 118"/>
            <p:cNvSpPr txBox="1">
              <a:spLocks noChangeArrowheads="1"/>
            </p:cNvSpPr>
            <p:nvPr/>
          </p:nvSpPr>
          <p:spPr bwMode="auto">
            <a:xfrm>
              <a:off x="505" y="3843"/>
              <a:ext cx="1881" cy="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dirty="0">
                  <a:latin typeface="+mn-lt"/>
                  <a:cs typeface="Angsana New" pitchFamily="18" charset="-34"/>
                </a:rPr>
                <a:t>Gray scale = [0,9]</a:t>
              </a:r>
              <a:endParaRPr lang="th-TH" sz="2000" dirty="0">
                <a:latin typeface="+mn-lt"/>
                <a:cs typeface="Angsana New" pitchFamily="18" charset="-34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7186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 Specification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i="1" dirty="0" smtClean="0"/>
              <a:t>Basic Idea: </a:t>
            </a:r>
            <a:r>
              <a:rPr lang="en-IN" sz="2200" dirty="0" smtClean="0"/>
              <a:t>To generate an image which has a specified histogram that we wish the processed image to have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2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i="1" dirty="0" smtClean="0"/>
              <a:t>Key Motivation: </a:t>
            </a:r>
            <a:r>
              <a:rPr lang="en-US" sz="2200" dirty="0" smtClean="0"/>
              <a:t>The disadvantage of histogram equalization, i.e. it can generate only one type of out put image</a:t>
            </a:r>
            <a:endParaRPr lang="en-US" sz="2400" i="1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8546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 Specification (Block Diagram)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752600" y="3378200"/>
            <a:ext cx="1905000" cy="1066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257800" y="3378200"/>
            <a:ext cx="1905000" cy="1066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/>
          <p:cNvCxnSpPr>
            <a:endCxn id="4" idx="1"/>
          </p:cNvCxnSpPr>
          <p:nvPr/>
        </p:nvCxnSpPr>
        <p:spPr>
          <a:xfrm>
            <a:off x="990600" y="3911600"/>
            <a:ext cx="762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124700" y="3886200"/>
            <a:ext cx="990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3125" y="3494326"/>
            <a:ext cx="2824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</a:t>
            </a:r>
            <a:endParaRPr lang="en-IN" sz="2200" dirty="0"/>
          </a:p>
        </p:txBody>
      </p:sp>
      <p:sp>
        <p:nvSpPr>
          <p:cNvPr id="17" name="TextBox 16"/>
          <p:cNvSpPr txBox="1"/>
          <p:nvPr/>
        </p:nvSpPr>
        <p:spPr>
          <a:xfrm>
            <a:off x="7974075" y="3455313"/>
            <a:ext cx="2968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z</a:t>
            </a:r>
            <a:endParaRPr lang="en-IN" sz="2200" dirty="0"/>
          </a:p>
        </p:txBody>
      </p:sp>
      <p:sp>
        <p:nvSpPr>
          <p:cNvPr id="18" name="TextBox 17"/>
          <p:cNvSpPr txBox="1"/>
          <p:nvPr/>
        </p:nvSpPr>
        <p:spPr>
          <a:xfrm>
            <a:off x="1955800" y="350136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Histogram Equalization</a:t>
            </a:r>
          </a:p>
          <a:p>
            <a:pPr algn="ctr"/>
            <a:r>
              <a:rPr lang="en-US" dirty="0" smtClean="0"/>
              <a:t>s = T (r)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5486400" y="3463548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Histogram Equalization</a:t>
            </a:r>
          </a:p>
          <a:p>
            <a:pPr algn="ctr"/>
            <a:r>
              <a:rPr lang="en-US" dirty="0" smtClean="0"/>
              <a:t>g = G(z)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4090273" y="3671212"/>
            <a:ext cx="6976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s = g</a:t>
            </a:r>
            <a:endParaRPr lang="en-IN" sz="22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657600" y="3925213"/>
            <a:ext cx="51105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762500" y="3939282"/>
            <a:ext cx="4953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wn Arrow 26"/>
          <p:cNvSpPr/>
          <p:nvPr/>
        </p:nvSpPr>
        <p:spPr>
          <a:xfrm>
            <a:off x="4168650" y="4102099"/>
            <a:ext cx="479550" cy="850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564919104"/>
              </p:ext>
            </p:extLst>
          </p:nvPr>
        </p:nvGraphicFramePr>
        <p:xfrm>
          <a:off x="1919225" y="5181600"/>
          <a:ext cx="4978400" cy="609600"/>
        </p:xfrm>
        <a:graphic>
          <a:graphicData uri="http://schemas.openxmlformats.org/presentationml/2006/ole">
            <p:oleObj spid="_x0000_s44035" name="Equation" r:id="rId4" imgW="1422360" imgH="22860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060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 is a good image?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95800"/>
          </a:xfrm>
        </p:spPr>
        <p:txBody>
          <a:bodyPr>
            <a:normAutofit fontScale="92500"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For Human Visual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The visual evaluation of image quality is a highly subjective process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It is hard to standardize the definition of a good image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endParaRPr lang="en-US" sz="22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For Machine Perception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The evaluation task is easier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The good image is one which gives the best machine recognition result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endParaRPr lang="en-US" sz="22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600" dirty="0" smtClean="0"/>
              <a:t>Before choosing a particular image enhancement method for certain applications, some amount of trial &amp; error is required</a:t>
            </a:r>
            <a:endParaRPr lang="en-IN" sz="2600" dirty="0" smtClean="0"/>
          </a:p>
          <a:p>
            <a:endParaRPr lang="en-IN" sz="26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7252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 Specification (Continuous Domain)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14400" y="2895599"/>
            <a:ext cx="70866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>
                <a:latin typeface="+mn-lt"/>
                <a:cs typeface="Angsana New" pitchFamily="18" charset="-34"/>
              </a:rPr>
              <a:t>Let </a:t>
            </a:r>
            <a:r>
              <a:rPr lang="en-US" sz="2000" b="1" i="1" dirty="0" err="1">
                <a:latin typeface="+mn-lt"/>
                <a:cs typeface="Times New Roman" pitchFamily="18" charset="0"/>
              </a:rPr>
              <a:t>p</a:t>
            </a:r>
            <a:r>
              <a:rPr lang="en-US" sz="2000" b="1" i="1" baseline="-25000" dirty="0" err="1">
                <a:latin typeface="+mn-lt"/>
                <a:cs typeface="Times New Roman" pitchFamily="18" charset="0"/>
              </a:rPr>
              <a:t>r</a:t>
            </a:r>
            <a:r>
              <a:rPr lang="en-US" sz="2000" b="1" i="1" dirty="0">
                <a:latin typeface="+mn-lt"/>
                <a:cs typeface="Times New Roman" pitchFamily="18" charset="0"/>
              </a:rPr>
              <a:t>(r)</a:t>
            </a:r>
            <a:r>
              <a:rPr lang="en-US" sz="2000" dirty="0">
                <a:latin typeface="+mn-lt"/>
                <a:cs typeface="Angsana New" pitchFamily="18" charset="-34"/>
              </a:rPr>
              <a:t> denote continuous probability density function of gray-level of input image, </a:t>
            </a:r>
            <a:r>
              <a:rPr lang="en-US" sz="2000" b="1" i="1" dirty="0" smtClean="0">
                <a:latin typeface="+mn-lt"/>
                <a:cs typeface="Angsana New" pitchFamily="18" charset="-34"/>
              </a:rPr>
              <a:t>r</a:t>
            </a:r>
          </a:p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000" dirty="0">
                <a:latin typeface="+mn-lt"/>
                <a:cs typeface="Angsana New" pitchFamily="18" charset="-34"/>
              </a:rPr>
              <a:t>Let </a:t>
            </a:r>
            <a:r>
              <a:rPr lang="en-IN" sz="2000" b="1" dirty="0" err="1">
                <a:latin typeface="+mn-lt"/>
                <a:cs typeface="Angsana New" pitchFamily="18" charset="-34"/>
              </a:rPr>
              <a:t>p</a:t>
            </a:r>
            <a:r>
              <a:rPr lang="en-IN" sz="2000" b="1" baseline="-25000" dirty="0" err="1">
                <a:latin typeface="+mn-lt"/>
                <a:cs typeface="Angsana New" pitchFamily="18" charset="-34"/>
              </a:rPr>
              <a:t>z</a:t>
            </a:r>
            <a:r>
              <a:rPr lang="en-IN" sz="2000" b="1" dirty="0">
                <a:latin typeface="+mn-lt"/>
                <a:cs typeface="Angsana New" pitchFamily="18" charset="-34"/>
              </a:rPr>
              <a:t>(z) </a:t>
            </a:r>
            <a:r>
              <a:rPr lang="en-IN" sz="2000" dirty="0">
                <a:latin typeface="+mn-lt"/>
                <a:cs typeface="Angsana New" pitchFamily="18" charset="-34"/>
              </a:rPr>
              <a:t>denote desired (specified) continuous probability density function of gray-level of output image,</a:t>
            </a:r>
            <a:r>
              <a:rPr lang="en-IN" sz="2000" b="1" i="1" dirty="0">
                <a:latin typeface="+mn-lt"/>
                <a:cs typeface="Angsana New" pitchFamily="18" charset="-34"/>
              </a:rPr>
              <a:t> </a:t>
            </a:r>
            <a:r>
              <a:rPr lang="en-IN" sz="2000" b="1" i="1" dirty="0" smtClean="0">
                <a:latin typeface="+mn-lt"/>
                <a:cs typeface="Angsana New" pitchFamily="18" charset="-34"/>
              </a:rPr>
              <a:t>z</a:t>
            </a:r>
          </a:p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000" dirty="0">
              <a:latin typeface="+mn-lt"/>
              <a:cs typeface="Angsana New" pitchFamily="18" charset="-34"/>
            </a:endParaRPr>
          </a:p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000" dirty="0">
                <a:latin typeface="+mn-lt"/>
                <a:cs typeface="Angsana New" pitchFamily="18" charset="-34"/>
              </a:rPr>
              <a:t>Let </a:t>
            </a:r>
            <a:r>
              <a:rPr lang="en-IN" sz="2000" b="1" i="1" dirty="0">
                <a:latin typeface="+mn-lt"/>
                <a:cs typeface="Angsana New" pitchFamily="18" charset="-34"/>
              </a:rPr>
              <a:t>s</a:t>
            </a:r>
            <a:r>
              <a:rPr lang="en-IN" sz="2000" dirty="0">
                <a:latin typeface="+mn-lt"/>
                <a:cs typeface="Angsana New" pitchFamily="18" charset="-34"/>
              </a:rPr>
              <a:t> be a random variable with the property</a:t>
            </a:r>
          </a:p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th-TH" sz="2000" dirty="0">
              <a:latin typeface="+mn-lt"/>
              <a:cs typeface="Angsana New" pitchFamily="18" charset="-34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813301"/>
            <a:ext cx="27432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6063953" y="4982426"/>
            <a:ext cx="25847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000" dirty="0">
                <a:latin typeface="+mn-lt"/>
                <a:cs typeface="Angsana New" pitchFamily="18" charset="-34"/>
              </a:rPr>
              <a:t>Histogram equalization</a:t>
            </a:r>
            <a:endParaRPr lang="th-TH" sz="2000" dirty="0">
              <a:latin typeface="+mn-lt"/>
              <a:cs typeface="Angsana New" pitchFamily="18" charset="-34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5105400" y="5082453"/>
            <a:ext cx="838200" cy="20005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514600" y="5638801"/>
            <a:ext cx="47381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000" dirty="0">
                <a:latin typeface="+mn-lt"/>
                <a:cs typeface="Angsana New" pitchFamily="18" charset="-34"/>
              </a:rPr>
              <a:t>Where </a:t>
            </a:r>
            <a:r>
              <a:rPr lang="en-US" sz="2000" b="1" i="1" dirty="0">
                <a:latin typeface="+mn-lt"/>
                <a:cs typeface="Angsana New" pitchFamily="18" charset="-34"/>
              </a:rPr>
              <a:t>w</a:t>
            </a:r>
            <a:r>
              <a:rPr lang="en-US" sz="2000" dirty="0">
                <a:latin typeface="+mn-lt"/>
                <a:cs typeface="Angsana New" pitchFamily="18" charset="-34"/>
              </a:rPr>
              <a:t> is a dummy variable of integration</a:t>
            </a:r>
            <a:endParaRPr lang="th-TH" sz="2000" dirty="0">
              <a:latin typeface="+mn-lt"/>
              <a:cs typeface="Angsana New" pitchFamily="18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335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 Specification (Continuous Domain) [cont..]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219200" y="2667000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>
                <a:latin typeface="+mn-lt"/>
                <a:cs typeface="Angsana New" pitchFamily="18" charset="-34"/>
              </a:rPr>
              <a:t>Next, we define a random variable </a:t>
            </a:r>
            <a:r>
              <a:rPr lang="en-US" sz="2000" b="1" i="1" dirty="0">
                <a:latin typeface="+mn-lt"/>
                <a:cs typeface="Angsana New" pitchFamily="18" charset="-34"/>
              </a:rPr>
              <a:t>z</a:t>
            </a:r>
            <a:r>
              <a:rPr lang="en-US" sz="2000" dirty="0">
                <a:latin typeface="+mn-lt"/>
                <a:cs typeface="Angsana New" pitchFamily="18" charset="-34"/>
              </a:rPr>
              <a:t> with the </a:t>
            </a:r>
            <a:r>
              <a:rPr lang="en-US" sz="2000" dirty="0" smtClean="0">
                <a:latin typeface="+mn-lt"/>
                <a:cs typeface="Angsana New" pitchFamily="18" charset="-34"/>
              </a:rPr>
              <a:t>property</a:t>
            </a:r>
          </a:p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th-TH" sz="2000" dirty="0">
              <a:latin typeface="+mn-lt"/>
              <a:cs typeface="Angsana New" pitchFamily="18" charset="-34"/>
            </a:endParaRPr>
          </a:p>
        </p:txBody>
      </p:sp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448728104"/>
              </p:ext>
            </p:extLst>
          </p:nvPr>
        </p:nvGraphicFramePr>
        <p:xfrm>
          <a:off x="2448790" y="3055729"/>
          <a:ext cx="2285999" cy="838200"/>
        </p:xfrm>
        <a:graphic>
          <a:graphicData uri="http://schemas.openxmlformats.org/presentationml/2006/ole">
            <p:oleObj spid="_x0000_s23616" name="Equation" r:id="rId4" imgW="1307532" imgH="482391" progId="Equation.3">
              <p:embed/>
            </p:oleObj>
          </a:graphicData>
        </a:graphic>
      </p:graphicFrame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6102052" y="3256629"/>
            <a:ext cx="25847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000" dirty="0">
                <a:latin typeface="+mn-lt"/>
                <a:cs typeface="Angsana New" pitchFamily="18" charset="-34"/>
              </a:rPr>
              <a:t>Histogram equalization</a:t>
            </a:r>
            <a:endParaRPr lang="th-TH" sz="2000" dirty="0">
              <a:latin typeface="+mn-lt"/>
              <a:cs typeface="Angsana New" pitchFamily="18" charset="-34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4950468" y="3356657"/>
            <a:ext cx="838200" cy="20005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2413000" y="3905190"/>
            <a:ext cx="46435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000" dirty="0">
                <a:latin typeface="+mn-lt"/>
                <a:cs typeface="Angsana New" pitchFamily="18" charset="-34"/>
              </a:rPr>
              <a:t>Where </a:t>
            </a:r>
            <a:r>
              <a:rPr lang="en-US" sz="2000" b="1" i="1" dirty="0" smtClean="0">
                <a:latin typeface="+mn-lt"/>
                <a:cs typeface="Angsana New" pitchFamily="18" charset="-34"/>
              </a:rPr>
              <a:t>t</a:t>
            </a:r>
            <a:r>
              <a:rPr lang="en-US" sz="2000" dirty="0" smtClean="0">
                <a:latin typeface="+mn-lt"/>
                <a:cs typeface="Angsana New" pitchFamily="18" charset="-34"/>
              </a:rPr>
              <a:t> </a:t>
            </a:r>
            <a:r>
              <a:rPr lang="en-US" sz="2000" dirty="0">
                <a:latin typeface="+mn-lt"/>
                <a:cs typeface="Angsana New" pitchFamily="18" charset="-34"/>
              </a:rPr>
              <a:t>is a dummy variable of integration</a:t>
            </a:r>
            <a:endParaRPr lang="th-TH" sz="2000" dirty="0">
              <a:latin typeface="+mn-lt"/>
              <a:cs typeface="Angsana New" pitchFamily="18" charset="-34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3437253" y="43053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s = T(r) = G(z)</a:t>
            </a:r>
            <a:endParaRPr lang="th-TH" sz="2400" dirty="0">
              <a:latin typeface="Comic Sans MS" pitchFamily="66" charset="0"/>
              <a:cs typeface="Angsana New" pitchFamily="18" charset="-34"/>
            </a:endParaRP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2413000" y="4762500"/>
            <a:ext cx="4182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000" dirty="0">
                <a:latin typeface="+mj-lt"/>
                <a:cs typeface="Angsana New" pitchFamily="18" charset="-34"/>
              </a:rPr>
              <a:t>Therefore, z must satisfy the condition</a:t>
            </a:r>
            <a:endParaRPr lang="th-TH" sz="2000" dirty="0">
              <a:latin typeface="+mj-lt"/>
              <a:cs typeface="Angsana New" pitchFamily="18" charset="-34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2641037" y="5169020"/>
            <a:ext cx="3581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z = G</a:t>
            </a:r>
            <a:r>
              <a:rPr lang="en-US" sz="2400" b="1" i="1" baseline="30000" dirty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(s) = G</a:t>
            </a:r>
            <a:r>
              <a:rPr lang="en-US" sz="2400" b="1" i="1" baseline="30000" dirty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[T(r)]</a:t>
            </a:r>
            <a:endParaRPr lang="th-TH" sz="2400" dirty="0">
              <a:latin typeface="Comic Sans MS" pitchFamily="66" charset="0"/>
              <a:cs typeface="Angsana New" pitchFamily="18" charset="-34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419098" y="5664440"/>
            <a:ext cx="85725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000" dirty="0" smtClean="0">
                <a:latin typeface="+mn-lt"/>
                <a:cs typeface="Angsana New" pitchFamily="18" charset="-34"/>
              </a:rPr>
              <a:t>Assume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000" b="1" i="1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exists. Now, w</a:t>
            </a:r>
            <a:r>
              <a:rPr lang="en-US" sz="2000" dirty="0" smtClean="0">
                <a:latin typeface="+mn-lt"/>
                <a:cs typeface="Angsana New" pitchFamily="18" charset="-34"/>
              </a:rPr>
              <a:t>e </a:t>
            </a:r>
            <a:r>
              <a:rPr lang="en-US" sz="2000" dirty="0">
                <a:latin typeface="+mn-lt"/>
                <a:cs typeface="Angsana New" pitchFamily="18" charset="-34"/>
              </a:rPr>
              <a:t>can map an input gray level </a:t>
            </a:r>
            <a:r>
              <a:rPr lang="en-US" sz="2000" b="1" i="1" dirty="0">
                <a:latin typeface="+mn-lt"/>
                <a:cs typeface="Angsana New" pitchFamily="18" charset="-34"/>
              </a:rPr>
              <a:t>r</a:t>
            </a:r>
            <a:r>
              <a:rPr lang="en-US" sz="2000" dirty="0">
                <a:latin typeface="+mn-lt"/>
                <a:cs typeface="Angsana New" pitchFamily="18" charset="-34"/>
              </a:rPr>
              <a:t> to output gray level </a:t>
            </a:r>
            <a:r>
              <a:rPr lang="en-US" sz="2000" b="1" i="1" dirty="0">
                <a:latin typeface="+mn-lt"/>
                <a:cs typeface="Angsana New" pitchFamily="18" charset="-34"/>
              </a:rPr>
              <a:t>z</a:t>
            </a:r>
            <a:endParaRPr lang="th-TH" sz="2000" b="1" i="1" dirty="0">
              <a:latin typeface="+mn-lt"/>
              <a:cs typeface="Angsana New" pitchFamily="18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1979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25600"/>
            <a:ext cx="8534400" cy="4525963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Summary of Histogram Specification Procedure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/>
          <p:cNvGrpSpPr/>
          <p:nvPr/>
        </p:nvGrpSpPr>
        <p:grpSpPr>
          <a:xfrm>
            <a:off x="1282700" y="2124352"/>
            <a:ext cx="7086600" cy="4811574"/>
            <a:chOff x="889000" y="2514600"/>
            <a:chExt cx="7086600" cy="4811574"/>
          </a:xfrm>
        </p:grpSpPr>
        <p:grpSp>
          <p:nvGrpSpPr>
            <p:cNvPr id="12" name="Group 11"/>
            <p:cNvGrpSpPr/>
            <p:nvPr/>
          </p:nvGrpSpPr>
          <p:grpSpPr>
            <a:xfrm>
              <a:off x="889000" y="2514600"/>
              <a:ext cx="7086600" cy="4811574"/>
              <a:chOff x="889000" y="2514600"/>
              <a:chExt cx="7086600" cy="4811574"/>
            </a:xfrm>
          </p:grpSpPr>
          <p:sp>
            <p:nvSpPr>
              <p:cNvPr id="7" name="Text Box 4"/>
              <p:cNvSpPr txBox="1">
                <a:spLocks noChangeArrowheads="1"/>
              </p:cNvSpPr>
              <p:nvPr/>
            </p:nvSpPr>
            <p:spPr bwMode="auto">
              <a:xfrm>
                <a:off x="889000" y="2514600"/>
                <a:ext cx="7086600" cy="4811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r>
                  <a:rPr lang="en-IN" sz="2000" i="1" dirty="0" smtClean="0">
                    <a:solidFill>
                      <a:srgbClr val="C00000"/>
                    </a:solidFill>
                    <a:latin typeface="+mn-lt"/>
                    <a:cs typeface="Angsana New" pitchFamily="18" charset="-34"/>
                  </a:rPr>
                  <a:t>Step :1</a:t>
                </a:r>
                <a:r>
                  <a:rPr lang="en-IN" sz="2000" dirty="0" smtClean="0">
                    <a:latin typeface="+mn-lt"/>
                    <a:cs typeface="Angsana New" pitchFamily="18" charset="-34"/>
                  </a:rPr>
                  <a:t> Obtain </a:t>
                </a:r>
                <a:r>
                  <a:rPr lang="en-IN" sz="2000" dirty="0">
                    <a:latin typeface="+mn-lt"/>
                    <a:cs typeface="Angsana New" pitchFamily="18" charset="-34"/>
                  </a:rPr>
                  <a:t>the transformation function </a:t>
                </a:r>
                <a:r>
                  <a:rPr lang="en-IN" sz="2000" b="1" i="1" dirty="0">
                    <a:latin typeface="+mn-lt"/>
                    <a:cs typeface="Angsana New" pitchFamily="18" charset="-34"/>
                  </a:rPr>
                  <a:t>T(r) </a:t>
                </a:r>
                <a:r>
                  <a:rPr lang="en-IN" sz="2000" dirty="0">
                    <a:latin typeface="+mn-lt"/>
                    <a:cs typeface="Angsana New" pitchFamily="18" charset="-34"/>
                  </a:rPr>
                  <a:t>by calculating the histogram equalization of the input </a:t>
                </a:r>
                <a:r>
                  <a:rPr lang="en-IN" sz="2000" dirty="0" smtClean="0">
                    <a:latin typeface="+mn-lt"/>
                    <a:cs typeface="Angsana New" pitchFamily="18" charset="-34"/>
                  </a:rPr>
                  <a:t>image</a:t>
                </a:r>
              </a:p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endParaRPr lang="en-US" sz="2000" dirty="0">
                  <a:latin typeface="+mn-lt"/>
                  <a:cs typeface="Angsana New" pitchFamily="18" charset="-34"/>
                </a:endParaRPr>
              </a:p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endParaRPr lang="en-IN" sz="2000" dirty="0" smtClean="0">
                  <a:latin typeface="+mn-lt"/>
                  <a:cs typeface="Angsana New" pitchFamily="18" charset="-34"/>
                </a:endParaRPr>
              </a:p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r>
                  <a:rPr lang="en-US" sz="2000" i="1" dirty="0" smtClean="0">
                    <a:solidFill>
                      <a:srgbClr val="C00000"/>
                    </a:solidFill>
                    <a:latin typeface="+mn-lt"/>
                    <a:cs typeface="Angsana New" pitchFamily="18" charset="-34"/>
                  </a:rPr>
                  <a:t>Step :2 </a:t>
                </a:r>
                <a:r>
                  <a:rPr lang="en-IN" sz="2000" dirty="0">
                    <a:latin typeface="+mn-lt"/>
                    <a:cs typeface="Angsana New" pitchFamily="18" charset="-34"/>
                  </a:rPr>
                  <a:t>Obtain the transformation function </a:t>
                </a:r>
                <a:r>
                  <a:rPr lang="en-IN" sz="2000" b="1" i="1" dirty="0">
                    <a:latin typeface="+mn-lt"/>
                    <a:cs typeface="Angsana New" pitchFamily="18" charset="-34"/>
                  </a:rPr>
                  <a:t>G(z) </a:t>
                </a:r>
                <a:r>
                  <a:rPr lang="en-IN" sz="2000" dirty="0">
                    <a:latin typeface="+mn-lt"/>
                    <a:cs typeface="Angsana New" pitchFamily="18" charset="-34"/>
                  </a:rPr>
                  <a:t>by calculating histogram equalization of the desired density function </a:t>
                </a:r>
                <a:endParaRPr lang="en-IN" sz="2000" dirty="0" smtClean="0">
                  <a:latin typeface="+mn-lt"/>
                  <a:cs typeface="Angsana New" pitchFamily="18" charset="-34"/>
                </a:endParaRPr>
              </a:p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endParaRPr lang="en-US" sz="2000" dirty="0">
                  <a:latin typeface="+mn-lt"/>
                  <a:cs typeface="Angsana New" pitchFamily="18" charset="-34"/>
                </a:endParaRPr>
              </a:p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endParaRPr lang="en-IN" sz="2000" dirty="0" smtClean="0">
                  <a:latin typeface="+mn-lt"/>
                  <a:cs typeface="Angsana New" pitchFamily="18" charset="-34"/>
                </a:endParaRPr>
              </a:p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r>
                  <a:rPr lang="en-IN" sz="2000" i="1" dirty="0">
                    <a:solidFill>
                      <a:srgbClr val="C00000"/>
                    </a:solidFill>
                    <a:latin typeface="+mn-lt"/>
                    <a:cs typeface="Angsana New" pitchFamily="18" charset="-34"/>
                  </a:rPr>
                  <a:t>Step </a:t>
                </a:r>
                <a:r>
                  <a:rPr lang="en-IN" sz="2000" i="1" dirty="0" smtClean="0">
                    <a:solidFill>
                      <a:srgbClr val="C00000"/>
                    </a:solidFill>
                    <a:latin typeface="+mn-lt"/>
                    <a:cs typeface="Angsana New" pitchFamily="18" charset="-34"/>
                  </a:rPr>
                  <a:t>:3 </a:t>
                </a:r>
                <a:r>
                  <a:rPr lang="en-IN" sz="2000" dirty="0">
                    <a:latin typeface="+mn-lt"/>
                    <a:cs typeface="Angsana New" pitchFamily="18" charset="-34"/>
                  </a:rPr>
                  <a:t>Obtain the inversed transformation function </a:t>
                </a:r>
                <a:r>
                  <a:rPr lang="en-IN" sz="2000" b="1" i="1" dirty="0" smtClean="0">
                    <a:latin typeface="+mn-lt"/>
                    <a:cs typeface="Angsana New" pitchFamily="18" charset="-34"/>
                  </a:rPr>
                  <a:t>G</a:t>
                </a:r>
                <a:r>
                  <a:rPr lang="en-IN" sz="2000" b="1" i="1" baseline="30000" dirty="0" smtClean="0">
                    <a:latin typeface="+mn-lt"/>
                    <a:cs typeface="Angsana New" pitchFamily="18" charset="-34"/>
                  </a:rPr>
                  <a:t>-1</a:t>
                </a:r>
              </a:p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endParaRPr lang="en-US" sz="2000" b="1" i="1" baseline="30000" dirty="0">
                  <a:latin typeface="+mn-lt"/>
                  <a:cs typeface="Angsana New" pitchFamily="18" charset="-34"/>
                </a:endParaRPr>
              </a:p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endParaRPr lang="en-IN" sz="2000" b="1" i="1" baseline="30000" dirty="0">
                  <a:latin typeface="+mn-lt"/>
                  <a:cs typeface="Angsana New" pitchFamily="18" charset="-34"/>
                </a:endParaRPr>
              </a:p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r>
                  <a:rPr lang="en-IN" sz="2000" i="1" dirty="0">
                    <a:solidFill>
                      <a:srgbClr val="C00000"/>
                    </a:solidFill>
                    <a:latin typeface="+mn-lt"/>
                    <a:cs typeface="Angsana New" pitchFamily="18" charset="-34"/>
                  </a:rPr>
                  <a:t>Step </a:t>
                </a:r>
                <a:r>
                  <a:rPr lang="en-IN" sz="2000" i="1" dirty="0" smtClean="0">
                    <a:solidFill>
                      <a:srgbClr val="C00000"/>
                    </a:solidFill>
                    <a:latin typeface="+mn-lt"/>
                    <a:cs typeface="Angsana New" pitchFamily="18" charset="-34"/>
                  </a:rPr>
                  <a:t>:4</a:t>
                </a:r>
                <a:r>
                  <a:rPr lang="en-IN" sz="2000" dirty="0" smtClean="0">
                    <a:latin typeface="+mn-lt"/>
                    <a:cs typeface="Angsana New" pitchFamily="18" charset="-34"/>
                  </a:rPr>
                  <a:t> </a:t>
                </a:r>
                <a:r>
                  <a:rPr lang="en-IN" sz="2000" dirty="0">
                    <a:latin typeface="+mn-lt"/>
                    <a:cs typeface="Angsana New" pitchFamily="18" charset="-34"/>
                  </a:rPr>
                  <a:t>Obtain the output image by applying the processed gray-level from the inversed transformation function to all the pixels in the input image </a:t>
                </a:r>
              </a:p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endParaRPr lang="en-IN" sz="2000" dirty="0">
                  <a:latin typeface="+mn-lt"/>
                  <a:cs typeface="Angsana New" pitchFamily="18" charset="-34"/>
                </a:endParaRPr>
              </a:p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endParaRPr lang="en-IN" sz="2000" dirty="0">
                  <a:latin typeface="+mn-lt"/>
                  <a:cs typeface="Angsana New" pitchFamily="18" charset="-34"/>
                </a:endParaRPr>
              </a:p>
            </p:txBody>
          </p:sp>
          <p:graphicFrame>
            <p:nvGraphicFramePr>
              <p:cNvPr id="9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937714778"/>
                  </p:ext>
                </p:extLst>
              </p:nvPr>
            </p:nvGraphicFramePr>
            <p:xfrm>
              <a:off x="3048000" y="3124200"/>
              <a:ext cx="2438400" cy="762000"/>
            </p:xfrm>
            <a:graphic>
              <a:graphicData uri="http://schemas.openxmlformats.org/presentationml/2006/ole">
                <p:oleObj spid="_x0000_s24697" name="Equation" r:id="rId4" imgW="1435100" imgH="482600" progId="Equation.3">
                  <p:embed/>
                </p:oleObj>
              </a:graphicData>
            </a:graphic>
          </p:graphicFrame>
          <p:graphicFrame>
            <p:nvGraphicFramePr>
              <p:cNvPr id="11" name="Object 1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4007026439"/>
                  </p:ext>
                </p:extLst>
              </p:nvPr>
            </p:nvGraphicFramePr>
            <p:xfrm>
              <a:off x="3124200" y="4334202"/>
              <a:ext cx="2839244" cy="761999"/>
            </p:xfrm>
            <a:graphic>
              <a:graphicData uri="http://schemas.openxmlformats.org/presentationml/2006/ole">
                <p:oleObj spid="_x0000_s24698" name="Equation" r:id="rId5" imgW="1320227" imgH="482391" progId="Equation.3">
                  <p:embed/>
                </p:oleObj>
              </a:graphicData>
            </a:graphic>
          </p:graphicFrame>
        </p:grp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222500" y="5292755"/>
              <a:ext cx="44196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2000" b="1" i="1" dirty="0">
                  <a:latin typeface="+mn-lt"/>
                  <a:cs typeface="Times New Roman" pitchFamily="18" charset="0"/>
                </a:rPr>
                <a:t>z = G</a:t>
              </a:r>
              <a:r>
                <a:rPr lang="en-US" sz="2000" b="1" i="1" baseline="30000" dirty="0">
                  <a:latin typeface="+mn-lt"/>
                  <a:cs typeface="Times New Roman" pitchFamily="18" charset="0"/>
                </a:rPr>
                <a:t>-1</a:t>
              </a:r>
              <a:r>
                <a:rPr lang="en-US" sz="2000" b="1" i="1" dirty="0">
                  <a:latin typeface="+mn-lt"/>
                  <a:cs typeface="Times New Roman" pitchFamily="18" charset="0"/>
                </a:rPr>
                <a:t>(s) = </a:t>
              </a:r>
              <a:r>
                <a:rPr lang="en-US" sz="2000" b="1" i="1" dirty="0" smtClean="0">
                  <a:latin typeface="+mn-lt"/>
                  <a:cs typeface="Times New Roman" pitchFamily="18" charset="0"/>
                </a:rPr>
                <a:t>G</a:t>
              </a:r>
              <a:r>
                <a:rPr lang="en-US" sz="2000" b="1" i="1" baseline="30000" dirty="0" smtClean="0">
                  <a:latin typeface="+mn-lt"/>
                  <a:cs typeface="Times New Roman" pitchFamily="18" charset="0"/>
                </a:rPr>
                <a:t>-1 </a:t>
              </a:r>
              <a:r>
                <a:rPr lang="en-US" sz="2000" b="1" i="1" dirty="0" smtClean="0">
                  <a:latin typeface="+mn-lt"/>
                  <a:cs typeface="Times New Roman" pitchFamily="18" charset="0"/>
                </a:rPr>
                <a:t>[</a:t>
              </a:r>
              <a:r>
                <a:rPr lang="en-US" sz="2000" b="1" i="1" dirty="0">
                  <a:latin typeface="+mn-lt"/>
                  <a:cs typeface="Times New Roman" pitchFamily="18" charset="0"/>
                </a:rPr>
                <a:t>T(r)]</a:t>
              </a:r>
              <a:endParaRPr lang="th-TH" sz="2000" dirty="0">
                <a:latin typeface="+mn-lt"/>
                <a:cs typeface="Angsana New" pitchFamily="18" charset="-34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16761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576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An Example of Histogram Specification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762000" y="2755900"/>
            <a:ext cx="8686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000" dirty="0">
                <a:latin typeface="+mn-lt"/>
                <a:cs typeface="Angsana New" pitchFamily="18" charset="-34"/>
              </a:rPr>
              <a:t>Assume an image has a gray level probability density function </a:t>
            </a:r>
            <a:r>
              <a:rPr lang="en-US" sz="2000" b="1" i="1" dirty="0" err="1">
                <a:latin typeface="+mn-lt"/>
                <a:cs typeface="Angsana New" pitchFamily="18" charset="-34"/>
              </a:rPr>
              <a:t>p</a:t>
            </a:r>
            <a:r>
              <a:rPr lang="en-US" sz="2000" b="1" i="1" baseline="-25000" dirty="0" err="1">
                <a:latin typeface="+mn-lt"/>
                <a:cs typeface="Angsana New" pitchFamily="18" charset="-34"/>
              </a:rPr>
              <a:t>r</a:t>
            </a:r>
            <a:r>
              <a:rPr lang="en-US" sz="2000" b="1" i="1" dirty="0">
                <a:latin typeface="+mn-lt"/>
                <a:cs typeface="Angsana New" pitchFamily="18" charset="-34"/>
              </a:rPr>
              <a:t>(r)</a:t>
            </a:r>
            <a:r>
              <a:rPr lang="en-US" sz="2000" dirty="0">
                <a:latin typeface="+mn-lt"/>
                <a:cs typeface="Angsana New" pitchFamily="18" charset="-34"/>
              </a:rPr>
              <a:t> as shown. </a:t>
            </a:r>
            <a:endParaRPr lang="th-TH" sz="2000" dirty="0">
              <a:latin typeface="+mn-lt"/>
              <a:cs typeface="Angsana New" pitchFamily="18" charset="-34"/>
            </a:endParaRPr>
          </a:p>
        </p:txBody>
      </p:sp>
      <p:grpSp>
        <p:nvGrpSpPr>
          <p:cNvPr id="13" name="Group 5"/>
          <p:cNvGrpSpPr>
            <a:grpSpLocks/>
          </p:cNvGrpSpPr>
          <p:nvPr/>
        </p:nvGrpSpPr>
        <p:grpSpPr bwMode="auto">
          <a:xfrm>
            <a:off x="1052620" y="3295946"/>
            <a:ext cx="2376381" cy="2614677"/>
            <a:chOff x="464" y="1777"/>
            <a:chExt cx="2416" cy="2399"/>
          </a:xfrm>
        </p:grpSpPr>
        <p:sp>
          <p:nvSpPr>
            <p:cNvPr id="17" name="Line 6"/>
            <p:cNvSpPr>
              <a:spLocks noChangeShapeType="1"/>
            </p:cNvSpPr>
            <p:nvPr/>
          </p:nvSpPr>
          <p:spPr bwMode="auto">
            <a:xfrm>
              <a:off x="816" y="3870"/>
              <a:ext cx="20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8" name="Line 7"/>
            <p:cNvSpPr>
              <a:spLocks noChangeShapeType="1"/>
            </p:cNvSpPr>
            <p:nvPr/>
          </p:nvSpPr>
          <p:spPr bwMode="auto">
            <a:xfrm flipV="1">
              <a:off x="816" y="2238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9" name="Line 8"/>
            <p:cNvSpPr>
              <a:spLocks noChangeShapeType="1"/>
            </p:cNvSpPr>
            <p:nvPr/>
          </p:nvSpPr>
          <p:spPr bwMode="auto">
            <a:xfrm>
              <a:off x="1543" y="379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2256" y="379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1" name="Line 10"/>
            <p:cNvSpPr>
              <a:spLocks noChangeShapeType="1"/>
            </p:cNvSpPr>
            <p:nvPr/>
          </p:nvSpPr>
          <p:spPr bwMode="auto">
            <a:xfrm rot="-5400000">
              <a:off x="807" y="319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 rot="-5400000">
              <a:off x="807" y="258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>
              <a:off x="816" y="2670"/>
              <a:ext cx="720" cy="12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4" name="Text Box 13"/>
            <p:cNvSpPr txBox="1">
              <a:spLocks noChangeArrowheads="1"/>
            </p:cNvSpPr>
            <p:nvPr/>
          </p:nvSpPr>
          <p:spPr bwMode="auto">
            <a:xfrm>
              <a:off x="710" y="3888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400">
                  <a:latin typeface="Tahoma" pitchFamily="34" charset="0"/>
                  <a:cs typeface="Angsana New" pitchFamily="18" charset="-34"/>
                </a:rPr>
                <a:t>0</a:t>
              </a:r>
              <a:endParaRPr lang="th-TH" sz="2400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25" name="Text Box 14"/>
            <p:cNvSpPr txBox="1">
              <a:spLocks noChangeArrowheads="1"/>
            </p:cNvSpPr>
            <p:nvPr/>
          </p:nvSpPr>
          <p:spPr bwMode="auto">
            <a:xfrm>
              <a:off x="1440" y="3888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400">
                  <a:latin typeface="Tahoma" pitchFamily="34" charset="0"/>
                  <a:cs typeface="Angsana New" pitchFamily="18" charset="-34"/>
                </a:rPr>
                <a:t>1</a:t>
              </a:r>
              <a:endParaRPr lang="th-TH" sz="2400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2160" y="3888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400">
                  <a:latin typeface="Tahoma" pitchFamily="34" charset="0"/>
                  <a:cs typeface="Angsana New" pitchFamily="18" charset="-34"/>
                </a:rPr>
                <a:t>2</a:t>
              </a:r>
              <a:endParaRPr lang="th-TH" sz="2400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27" name="Text Box 16"/>
            <p:cNvSpPr txBox="1">
              <a:spLocks noChangeArrowheads="1"/>
            </p:cNvSpPr>
            <p:nvPr/>
          </p:nvSpPr>
          <p:spPr bwMode="auto">
            <a:xfrm>
              <a:off x="528" y="3120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400">
                  <a:latin typeface="Tahoma" pitchFamily="34" charset="0"/>
                  <a:cs typeface="Angsana New" pitchFamily="18" charset="-34"/>
                </a:rPr>
                <a:t>1</a:t>
              </a:r>
              <a:endParaRPr lang="th-TH" sz="2400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28" name="Text Box 17"/>
            <p:cNvSpPr txBox="1">
              <a:spLocks noChangeArrowheads="1"/>
            </p:cNvSpPr>
            <p:nvPr/>
          </p:nvSpPr>
          <p:spPr bwMode="auto">
            <a:xfrm>
              <a:off x="528" y="2496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400">
                  <a:latin typeface="Tahoma" pitchFamily="34" charset="0"/>
                  <a:cs typeface="Angsana New" pitchFamily="18" charset="-34"/>
                </a:rPr>
                <a:t>2</a:t>
              </a:r>
              <a:endParaRPr lang="th-TH" sz="2400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29" name="Text Box 18"/>
            <p:cNvSpPr txBox="1">
              <a:spLocks noChangeArrowheads="1"/>
            </p:cNvSpPr>
            <p:nvPr/>
          </p:nvSpPr>
          <p:spPr bwMode="auto">
            <a:xfrm>
              <a:off x="464" y="1777"/>
              <a:ext cx="636" cy="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i="1" dirty="0" err="1" smtClean="0">
                  <a:solidFill>
                    <a:srgbClr val="C00000"/>
                  </a:solidFill>
                  <a:latin typeface="+mn-lt"/>
                  <a:ea typeface="Tahoma" pitchFamily="34" charset="0"/>
                  <a:cs typeface="Tahoma" pitchFamily="34" charset="0"/>
                </a:rPr>
                <a:t>p</a:t>
              </a:r>
              <a:r>
                <a:rPr lang="en-US" sz="2000" i="1" baseline="-25000" dirty="0" err="1" smtClean="0">
                  <a:solidFill>
                    <a:srgbClr val="C00000"/>
                  </a:solidFill>
                  <a:latin typeface="+mn-lt"/>
                  <a:ea typeface="Tahoma" pitchFamily="34" charset="0"/>
                  <a:cs typeface="Tahoma" pitchFamily="34" charset="0"/>
                </a:rPr>
                <a:t>r</a:t>
              </a:r>
              <a:r>
                <a:rPr lang="en-US" sz="2000" i="1" dirty="0" smtClean="0">
                  <a:solidFill>
                    <a:srgbClr val="C00000"/>
                  </a:solidFill>
                  <a:latin typeface="+mn-lt"/>
                  <a:ea typeface="Tahoma" pitchFamily="34" charset="0"/>
                  <a:cs typeface="Tahoma" pitchFamily="34" charset="0"/>
                </a:rPr>
                <a:t>(r</a:t>
              </a:r>
              <a:r>
                <a:rPr lang="en-US" sz="2000" i="1" dirty="0">
                  <a:solidFill>
                    <a:srgbClr val="C00000"/>
                  </a:solidFill>
                  <a:latin typeface="+mn-lt"/>
                  <a:ea typeface="Tahoma" pitchFamily="34" charset="0"/>
                  <a:cs typeface="Tahoma" pitchFamily="34" charset="0"/>
                </a:rPr>
                <a:t>)</a:t>
              </a:r>
              <a:endParaRPr lang="th-TH" sz="2000" i="1" dirty="0">
                <a:solidFill>
                  <a:srgbClr val="C00000"/>
                </a:solidFill>
                <a:latin typeface="+mn-lt"/>
                <a:ea typeface="Tahoma" pitchFamily="34" charset="0"/>
                <a:cs typeface="Tahoma" pitchFamily="34" charset="0"/>
              </a:endParaRPr>
            </a:p>
          </p:txBody>
        </p:sp>
      </p:grpSp>
      <p:graphicFrame>
        <p:nvGraphicFramePr>
          <p:cNvPr id="14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897956908"/>
              </p:ext>
            </p:extLst>
          </p:nvPr>
        </p:nvGraphicFramePr>
        <p:xfrm>
          <a:off x="4343400" y="3622386"/>
          <a:ext cx="3962400" cy="914400"/>
        </p:xfrm>
        <a:graphic>
          <a:graphicData uri="http://schemas.openxmlformats.org/presentationml/2006/ole">
            <p:oleObj spid="_x0000_s25716" name="Equation" r:id="rId4" imgW="1866900" imgH="457200" progId="Equation.3">
              <p:embed/>
            </p:oleObj>
          </a:graphicData>
        </a:graphic>
      </p:graphicFrame>
      <p:graphicFrame>
        <p:nvGraphicFramePr>
          <p:cNvPr id="15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435317592"/>
              </p:ext>
            </p:extLst>
          </p:nvPr>
        </p:nvGraphicFramePr>
        <p:xfrm>
          <a:off x="4648200" y="4916632"/>
          <a:ext cx="2133600" cy="993991"/>
        </p:xfrm>
        <a:graphic>
          <a:graphicData uri="http://schemas.openxmlformats.org/presentationml/2006/ole">
            <p:oleObj spid="_x0000_s25717" name="Equation" r:id="rId5" imgW="939392" imgH="482391" progId="Equation.3">
              <p:embed/>
            </p:oleObj>
          </a:graphicData>
        </a:graphic>
      </p:graphicFrame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3190185" y="5510513"/>
            <a:ext cx="2744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000" i="1" dirty="0">
                <a:solidFill>
                  <a:srgbClr val="C00000"/>
                </a:solidFill>
                <a:latin typeface="+mn-lt"/>
                <a:ea typeface="Tahoma" pitchFamily="34" charset="0"/>
                <a:cs typeface="Tahoma" pitchFamily="34" charset="0"/>
              </a:rPr>
              <a:t>r</a:t>
            </a:r>
            <a:endParaRPr lang="th-TH" sz="2000" i="1" dirty="0">
              <a:solidFill>
                <a:srgbClr val="C00000"/>
              </a:solidFill>
              <a:latin typeface="+mn-lt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9076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/>
              <a:t>An Example of Histogram </a:t>
            </a:r>
            <a:r>
              <a:rPr lang="en-US" sz="2800" dirty="0" smtClean="0"/>
              <a:t>Specification</a:t>
            </a:r>
            <a:endParaRPr lang="en-US" sz="28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786404" y="2735451"/>
            <a:ext cx="7813195" cy="3429000"/>
            <a:chOff x="192" y="1344"/>
            <a:chExt cx="5376" cy="2832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192" y="1344"/>
              <a:ext cx="5376" cy="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342900" indent="-342900" eaLnBrk="1" hangingPunct="1">
                <a:buClr>
                  <a:schemeClr val="accent6">
                    <a:lumMod val="75000"/>
                  </a:schemeClr>
                </a:buClr>
                <a:buSzPct val="50000"/>
                <a:buFont typeface="Wingdings" pitchFamily="2" charset="2"/>
                <a:buChar char="q"/>
              </a:pPr>
              <a:r>
                <a:rPr lang="en-US" sz="2000" dirty="0">
                  <a:latin typeface="+mn-lt"/>
                  <a:cs typeface="Angsana New" pitchFamily="18" charset="-34"/>
                </a:rPr>
                <a:t>We would like to apply the histogram  specification with the desired probability density function </a:t>
              </a:r>
              <a:r>
                <a:rPr lang="en-US" sz="2000" dirty="0" err="1">
                  <a:latin typeface="+mn-lt"/>
                  <a:cs typeface="Angsana New" pitchFamily="18" charset="-34"/>
                </a:rPr>
                <a:t>p</a:t>
              </a:r>
              <a:r>
                <a:rPr lang="en-US" sz="2000" baseline="-25000" dirty="0" err="1">
                  <a:latin typeface="+mn-lt"/>
                  <a:cs typeface="Angsana New" pitchFamily="18" charset="-34"/>
                </a:rPr>
                <a:t>z</a:t>
              </a:r>
              <a:r>
                <a:rPr lang="en-US" sz="2000" dirty="0">
                  <a:latin typeface="+mn-lt"/>
                  <a:cs typeface="Angsana New" pitchFamily="18" charset="-34"/>
                </a:rPr>
                <a:t>(z) as shown. </a:t>
              </a:r>
              <a:endParaRPr lang="th-TH" sz="2000" dirty="0">
                <a:latin typeface="+mn-lt"/>
                <a:cs typeface="Angsana New" pitchFamily="18" charset="-34"/>
              </a:endParaRPr>
            </a:p>
          </p:txBody>
        </p:sp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788" y="1955"/>
              <a:ext cx="2485" cy="2221"/>
              <a:chOff x="788" y="1955"/>
              <a:chExt cx="2485" cy="2221"/>
            </a:xfrm>
          </p:grpSpPr>
          <p:sp>
            <p:nvSpPr>
              <p:cNvPr id="12" name="Line 6"/>
              <p:cNvSpPr>
                <a:spLocks noChangeShapeType="1"/>
              </p:cNvSpPr>
              <p:nvPr/>
            </p:nvSpPr>
            <p:spPr bwMode="auto">
              <a:xfrm>
                <a:off x="1111" y="3870"/>
                <a:ext cx="20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 flipV="1">
                <a:off x="1111" y="2238"/>
                <a:ext cx="0" cy="16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838" y="379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2551" y="379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 rot="-5400000">
                <a:off x="1102" y="319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7" name="Line 11"/>
              <p:cNvSpPr>
                <a:spLocks noChangeShapeType="1"/>
              </p:cNvSpPr>
              <p:nvPr/>
            </p:nvSpPr>
            <p:spPr bwMode="auto">
              <a:xfrm rot="-5400000">
                <a:off x="1102" y="2587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8" name="Text Box 12"/>
              <p:cNvSpPr txBox="1">
                <a:spLocks noChangeArrowheads="1"/>
              </p:cNvSpPr>
              <p:nvPr/>
            </p:nvSpPr>
            <p:spPr bwMode="auto">
              <a:xfrm>
                <a:off x="1005" y="3888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>
                    <a:latin typeface="Tahoma" pitchFamily="34" charset="0"/>
                    <a:cs typeface="Angsana New" pitchFamily="18" charset="-34"/>
                  </a:rPr>
                  <a:t>0</a:t>
                </a:r>
                <a:endParaRPr lang="th-TH" sz="2400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19" name="Text Box 13"/>
              <p:cNvSpPr txBox="1">
                <a:spLocks noChangeArrowheads="1"/>
              </p:cNvSpPr>
              <p:nvPr/>
            </p:nvSpPr>
            <p:spPr bwMode="auto">
              <a:xfrm>
                <a:off x="1735" y="3888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>
                    <a:latin typeface="Tahoma" pitchFamily="34" charset="0"/>
                    <a:cs typeface="Angsana New" pitchFamily="18" charset="-34"/>
                  </a:rPr>
                  <a:t>1</a:t>
                </a:r>
                <a:endParaRPr lang="th-TH" sz="2400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20" name="Text Box 14"/>
              <p:cNvSpPr txBox="1">
                <a:spLocks noChangeArrowheads="1"/>
              </p:cNvSpPr>
              <p:nvPr/>
            </p:nvSpPr>
            <p:spPr bwMode="auto">
              <a:xfrm>
                <a:off x="2455" y="3888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>
                    <a:latin typeface="Tahoma" pitchFamily="34" charset="0"/>
                    <a:cs typeface="Angsana New" pitchFamily="18" charset="-34"/>
                  </a:rPr>
                  <a:t>2</a:t>
                </a:r>
                <a:endParaRPr lang="th-TH" sz="2400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21" name="Text Box 15"/>
              <p:cNvSpPr txBox="1">
                <a:spLocks noChangeArrowheads="1"/>
              </p:cNvSpPr>
              <p:nvPr/>
            </p:nvSpPr>
            <p:spPr bwMode="auto">
              <a:xfrm>
                <a:off x="823" y="3120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>
                    <a:latin typeface="Tahoma" pitchFamily="34" charset="0"/>
                    <a:cs typeface="Angsana New" pitchFamily="18" charset="-34"/>
                  </a:rPr>
                  <a:t>1</a:t>
                </a:r>
                <a:endParaRPr lang="th-TH" sz="2400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22" name="Text Box 16"/>
              <p:cNvSpPr txBox="1">
                <a:spLocks noChangeArrowheads="1"/>
              </p:cNvSpPr>
              <p:nvPr/>
            </p:nvSpPr>
            <p:spPr bwMode="auto">
              <a:xfrm>
                <a:off x="823" y="2496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>
                    <a:latin typeface="Tahoma" pitchFamily="34" charset="0"/>
                    <a:cs typeface="Angsana New" pitchFamily="18" charset="-34"/>
                  </a:rPr>
                  <a:t>2</a:t>
                </a:r>
                <a:endParaRPr lang="th-TH" sz="2400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23" name="Text Box 17"/>
              <p:cNvSpPr txBox="1">
                <a:spLocks noChangeArrowheads="1"/>
              </p:cNvSpPr>
              <p:nvPr/>
            </p:nvSpPr>
            <p:spPr bwMode="auto">
              <a:xfrm>
                <a:off x="788" y="1955"/>
                <a:ext cx="512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i="1" dirty="0" err="1" smtClean="0">
                    <a:solidFill>
                      <a:srgbClr val="C00000"/>
                    </a:solidFill>
                    <a:latin typeface="+mn-lt"/>
                    <a:ea typeface="Tahoma" pitchFamily="34" charset="0"/>
                    <a:cs typeface="Tahoma" pitchFamily="34" charset="0"/>
                  </a:rPr>
                  <a:t>p</a:t>
                </a:r>
                <a:r>
                  <a:rPr lang="en-US" sz="2000" i="1" baseline="-25000" dirty="0" err="1" smtClean="0">
                    <a:solidFill>
                      <a:srgbClr val="C00000"/>
                    </a:solidFill>
                    <a:latin typeface="+mn-lt"/>
                    <a:ea typeface="Tahoma" pitchFamily="34" charset="0"/>
                    <a:cs typeface="Tahoma" pitchFamily="34" charset="0"/>
                  </a:rPr>
                  <a:t>z</a:t>
                </a:r>
                <a:r>
                  <a:rPr lang="en-US" sz="2000" i="1" dirty="0" smtClean="0">
                    <a:solidFill>
                      <a:srgbClr val="C00000"/>
                    </a:solidFill>
                    <a:latin typeface="+mn-lt"/>
                    <a:ea typeface="Tahoma" pitchFamily="34" charset="0"/>
                    <a:cs typeface="Tahoma" pitchFamily="34" charset="0"/>
                  </a:rPr>
                  <a:t>(z</a:t>
                </a:r>
                <a:r>
                  <a:rPr lang="en-US" sz="2000" i="1" dirty="0">
                    <a:solidFill>
                      <a:srgbClr val="C00000"/>
                    </a:solidFill>
                    <a:latin typeface="+mn-lt"/>
                    <a:ea typeface="Tahoma" pitchFamily="34" charset="0"/>
                    <a:cs typeface="Tahoma" pitchFamily="34" charset="0"/>
                  </a:rPr>
                  <a:t>)</a:t>
                </a:r>
                <a:endParaRPr lang="th-TH" sz="2000" i="1" dirty="0">
                  <a:solidFill>
                    <a:srgbClr val="C00000"/>
                  </a:solidFill>
                  <a:latin typeface="+mn-lt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24" name="Text Box 18"/>
              <p:cNvSpPr txBox="1">
                <a:spLocks noChangeArrowheads="1"/>
              </p:cNvSpPr>
              <p:nvPr/>
            </p:nvSpPr>
            <p:spPr bwMode="auto">
              <a:xfrm>
                <a:off x="3076" y="3846"/>
                <a:ext cx="197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i="1" dirty="0">
                    <a:solidFill>
                      <a:srgbClr val="C00000"/>
                    </a:solidFill>
                    <a:latin typeface="+mn-lt"/>
                    <a:ea typeface="Tahoma" pitchFamily="34" charset="0"/>
                    <a:cs typeface="Tahoma" pitchFamily="34" charset="0"/>
                  </a:rPr>
                  <a:t>z</a:t>
                </a:r>
                <a:endParaRPr lang="th-TH" sz="2000" i="1" dirty="0">
                  <a:solidFill>
                    <a:srgbClr val="C00000"/>
                  </a:solidFill>
                  <a:latin typeface="+mn-lt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25" name="Line 19"/>
              <p:cNvSpPr>
                <a:spLocks noChangeShapeType="1"/>
              </p:cNvSpPr>
              <p:nvPr/>
            </p:nvSpPr>
            <p:spPr bwMode="auto">
              <a:xfrm flipV="1">
                <a:off x="1104" y="2688"/>
                <a:ext cx="720" cy="1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6" name="Line 20"/>
              <p:cNvSpPr>
                <a:spLocks noChangeShapeType="1"/>
              </p:cNvSpPr>
              <p:nvPr/>
            </p:nvSpPr>
            <p:spPr bwMode="auto">
              <a:xfrm>
                <a:off x="1835" y="2655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7" name="Line 21"/>
              <p:cNvSpPr>
                <a:spLocks noChangeShapeType="1"/>
              </p:cNvSpPr>
              <p:nvPr/>
            </p:nvSpPr>
            <p:spPr bwMode="auto">
              <a:xfrm>
                <a:off x="1104" y="2651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graphicFrame>
          <p:nvGraphicFramePr>
            <p:cNvPr id="10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760782093"/>
                </p:ext>
              </p:extLst>
            </p:nvPr>
          </p:nvGraphicFramePr>
          <p:xfrm>
            <a:off x="3076" y="2120"/>
            <a:ext cx="2227" cy="692"/>
          </p:xfrm>
          <a:graphic>
            <a:graphicData uri="http://schemas.openxmlformats.org/presentationml/2006/ole">
              <p:oleObj spid="_x0000_s26738" name="Equation" r:id="rId4" imgW="1790700" imgH="457200" progId="Equation.3">
                <p:embed/>
              </p:oleObj>
            </a:graphicData>
          </a:graphic>
        </p:graphicFrame>
        <p:graphicFrame>
          <p:nvGraphicFramePr>
            <p:cNvPr id="11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1300971916"/>
                </p:ext>
              </p:extLst>
            </p:nvPr>
          </p:nvGraphicFramePr>
          <p:xfrm>
            <a:off x="3636" y="3037"/>
            <a:ext cx="1468" cy="755"/>
          </p:xfrm>
          <a:graphic>
            <a:graphicData uri="http://schemas.openxmlformats.org/presentationml/2006/ole">
              <p:oleObj spid="_x0000_s26739" name="Equation" r:id="rId5" imgW="939392" imgH="482391" progId="Equation.3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5087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576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An Example of Histogram Specification (Solution)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i="1" dirty="0" smtClean="0">
                <a:solidFill>
                  <a:srgbClr val="C00000"/>
                </a:solidFill>
              </a:rPr>
              <a:t>Step 1: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17"/>
          <p:cNvSpPr>
            <a:spLocks noChangeArrowheads="1"/>
          </p:cNvSpPr>
          <p:nvPr/>
        </p:nvSpPr>
        <p:spPr bwMode="auto">
          <a:xfrm>
            <a:off x="1251665" y="2919441"/>
            <a:ext cx="4630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>
                <a:cs typeface="Angsana New" pitchFamily="18" charset="-34"/>
              </a:rPr>
              <a:t>Obtain the transformation function </a:t>
            </a:r>
            <a:r>
              <a:rPr lang="en-US" sz="2000" b="1" i="1" dirty="0">
                <a:cs typeface="Angsana New" pitchFamily="18" charset="-34"/>
              </a:rPr>
              <a:t>T(r)</a:t>
            </a:r>
            <a:endParaRPr lang="th-TH" sz="2000" b="1" i="1" dirty="0">
              <a:cs typeface="Angsana New" pitchFamily="18" charset="-34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912027098"/>
              </p:ext>
            </p:extLst>
          </p:nvPr>
        </p:nvGraphicFramePr>
        <p:xfrm>
          <a:off x="5926348" y="3183225"/>
          <a:ext cx="2667000" cy="2739908"/>
        </p:xfrm>
        <a:graphic>
          <a:graphicData uri="http://schemas.openxmlformats.org/presentationml/2006/ole">
            <p:oleObj spid="_x0000_s27707" name="Equation" r:id="rId4" imgW="1435100" imgH="1524000" progId="Equation.3">
              <p:embed/>
            </p:oleObj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011571" y="3599609"/>
            <a:ext cx="3646487" cy="2511032"/>
            <a:chOff x="1077913" y="3081396"/>
            <a:chExt cx="4088224" cy="3529013"/>
          </a:xfrm>
        </p:grpSpPr>
        <p:grpSp>
          <p:nvGrpSpPr>
            <p:cNvPr id="31" name="Group 3"/>
            <p:cNvGrpSpPr>
              <a:grpSpLocks/>
            </p:cNvGrpSpPr>
            <p:nvPr/>
          </p:nvGrpSpPr>
          <p:grpSpPr bwMode="auto">
            <a:xfrm>
              <a:off x="1077913" y="3081396"/>
              <a:ext cx="3746500" cy="3529013"/>
              <a:chOff x="207" y="2112"/>
              <a:chExt cx="2360" cy="2223"/>
            </a:xfrm>
          </p:grpSpPr>
          <p:sp>
            <p:nvSpPr>
              <p:cNvPr id="32" name="Line 4"/>
              <p:cNvSpPr>
                <a:spLocks noChangeShapeType="1"/>
              </p:cNvSpPr>
              <p:nvPr/>
            </p:nvSpPr>
            <p:spPr bwMode="auto">
              <a:xfrm>
                <a:off x="480" y="4080"/>
                <a:ext cx="19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3" name="Line 5"/>
              <p:cNvSpPr>
                <a:spLocks noChangeShapeType="1"/>
              </p:cNvSpPr>
              <p:nvPr/>
            </p:nvSpPr>
            <p:spPr bwMode="auto">
              <a:xfrm flipV="1">
                <a:off x="480" y="2411"/>
                <a:ext cx="0" cy="168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4" name="Line 6"/>
              <p:cNvSpPr>
                <a:spLocks noChangeShapeType="1"/>
              </p:cNvSpPr>
              <p:nvPr/>
            </p:nvSpPr>
            <p:spPr bwMode="auto">
              <a:xfrm>
                <a:off x="1207" y="400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5" name="Line 7"/>
              <p:cNvSpPr>
                <a:spLocks noChangeShapeType="1"/>
              </p:cNvSpPr>
              <p:nvPr/>
            </p:nvSpPr>
            <p:spPr bwMode="auto">
              <a:xfrm>
                <a:off x="1920" y="400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6" name="Line 8"/>
              <p:cNvSpPr>
                <a:spLocks noChangeShapeType="1"/>
              </p:cNvSpPr>
              <p:nvPr/>
            </p:nvSpPr>
            <p:spPr bwMode="auto">
              <a:xfrm rot="-5400000">
                <a:off x="471" y="340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7" name="Line 9"/>
              <p:cNvSpPr>
                <a:spLocks noChangeShapeType="1"/>
              </p:cNvSpPr>
              <p:nvPr/>
            </p:nvSpPr>
            <p:spPr bwMode="auto">
              <a:xfrm rot="-5400000">
                <a:off x="471" y="2797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8" name="Freeform 10"/>
              <p:cNvSpPr>
                <a:spLocks/>
              </p:cNvSpPr>
              <p:nvPr/>
            </p:nvSpPr>
            <p:spPr bwMode="auto">
              <a:xfrm>
                <a:off x="480" y="2880"/>
                <a:ext cx="1440" cy="1200"/>
              </a:xfrm>
              <a:custGeom>
                <a:avLst/>
                <a:gdLst>
                  <a:gd name="T0" fmla="*/ 0 w 1440"/>
                  <a:gd name="T1" fmla="*/ 1200 h 1200"/>
                  <a:gd name="T2" fmla="*/ 528 w 1440"/>
                  <a:gd name="T3" fmla="*/ 288 h 1200"/>
                  <a:gd name="T4" fmla="*/ 1440 w 1440"/>
                  <a:gd name="T5" fmla="*/ 0 h 1200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200"/>
                  <a:gd name="T11" fmla="*/ 1440 w 1440"/>
                  <a:gd name="T12" fmla="*/ 1200 h 1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200">
                    <a:moveTo>
                      <a:pt x="0" y="1200"/>
                    </a:moveTo>
                    <a:cubicBezTo>
                      <a:pt x="144" y="844"/>
                      <a:pt x="288" y="488"/>
                      <a:pt x="528" y="288"/>
                    </a:cubicBezTo>
                    <a:cubicBezTo>
                      <a:pt x="768" y="88"/>
                      <a:pt x="1104" y="44"/>
                      <a:pt x="1440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9" name="Text Box 11"/>
              <p:cNvSpPr txBox="1">
                <a:spLocks noChangeArrowheads="1"/>
              </p:cNvSpPr>
              <p:nvPr/>
            </p:nvSpPr>
            <p:spPr bwMode="auto">
              <a:xfrm>
                <a:off x="284" y="4025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 dirty="0">
                    <a:latin typeface="Tahoma" pitchFamily="34" charset="0"/>
                    <a:cs typeface="Angsana New" pitchFamily="18" charset="-34"/>
                  </a:rPr>
                  <a:t>0</a:t>
                </a:r>
                <a:endParaRPr lang="th-TH" sz="2400" dirty="0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40" name="Text Box 12"/>
              <p:cNvSpPr txBox="1">
                <a:spLocks noChangeArrowheads="1"/>
              </p:cNvSpPr>
              <p:nvPr/>
            </p:nvSpPr>
            <p:spPr bwMode="auto">
              <a:xfrm>
                <a:off x="1761" y="4047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>
                    <a:latin typeface="Tahoma" pitchFamily="34" charset="0"/>
                    <a:cs typeface="Angsana New" pitchFamily="18" charset="-34"/>
                  </a:rPr>
                  <a:t>1</a:t>
                </a:r>
                <a:endParaRPr lang="th-TH" sz="2400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41" name="Text Box 13"/>
              <p:cNvSpPr txBox="1">
                <a:spLocks noChangeArrowheads="1"/>
              </p:cNvSpPr>
              <p:nvPr/>
            </p:nvSpPr>
            <p:spPr bwMode="auto">
              <a:xfrm>
                <a:off x="207" y="2710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>
                    <a:latin typeface="Tahoma" pitchFamily="34" charset="0"/>
                    <a:cs typeface="Angsana New" pitchFamily="18" charset="-34"/>
                  </a:rPr>
                  <a:t>1</a:t>
                </a:r>
                <a:endParaRPr lang="th-TH" sz="2400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42" name="Text Box 14"/>
              <p:cNvSpPr txBox="1">
                <a:spLocks noChangeArrowheads="1"/>
              </p:cNvSpPr>
              <p:nvPr/>
            </p:nvSpPr>
            <p:spPr bwMode="auto">
              <a:xfrm>
                <a:off x="240" y="2112"/>
                <a:ext cx="72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dirty="0">
                    <a:solidFill>
                      <a:srgbClr val="FF0000"/>
                    </a:solidFill>
                    <a:latin typeface="+mn-lt"/>
                    <a:ea typeface="Tahoma" pitchFamily="34" charset="0"/>
                    <a:cs typeface="Tahoma" pitchFamily="34" charset="0"/>
                  </a:rPr>
                  <a:t>s=T(r)</a:t>
                </a:r>
                <a:endParaRPr lang="th-TH" dirty="0">
                  <a:solidFill>
                    <a:srgbClr val="FF0000"/>
                  </a:solidFill>
                  <a:latin typeface="+mn-lt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43" name="Text Box 15"/>
              <p:cNvSpPr txBox="1">
                <a:spLocks noChangeArrowheads="1"/>
              </p:cNvSpPr>
              <p:nvPr/>
            </p:nvSpPr>
            <p:spPr bwMode="auto">
              <a:xfrm>
                <a:off x="2400" y="3936"/>
                <a:ext cx="16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dirty="0">
                    <a:solidFill>
                      <a:srgbClr val="FF0000"/>
                    </a:solidFill>
                    <a:latin typeface="+mn-lt"/>
                    <a:ea typeface="Tahoma" pitchFamily="34" charset="0"/>
                    <a:cs typeface="Tahoma" pitchFamily="34" charset="0"/>
                  </a:rPr>
                  <a:t>r</a:t>
                </a:r>
                <a:endParaRPr lang="th-TH" dirty="0">
                  <a:solidFill>
                    <a:srgbClr val="FF0000"/>
                  </a:solidFill>
                  <a:latin typeface="+mn-lt"/>
                  <a:ea typeface="Tahoma" pitchFamily="34" charset="0"/>
                  <a:cs typeface="Tahoma" pitchFamily="34" charset="0"/>
                </a:endParaRPr>
              </a:p>
            </p:txBody>
          </p:sp>
        </p:grpSp>
        <p:sp>
          <p:nvSpPr>
            <p:cNvPr id="44" name="Text Box 18"/>
            <p:cNvSpPr txBox="1">
              <a:spLocks noChangeArrowheads="1"/>
            </p:cNvSpPr>
            <p:nvPr/>
          </p:nvSpPr>
          <p:spPr bwMode="auto">
            <a:xfrm>
              <a:off x="2438400" y="5120022"/>
              <a:ext cx="2727737" cy="908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dirty="0">
                  <a:latin typeface="+mn-lt"/>
                  <a:ea typeface="Tahoma" pitchFamily="34" charset="0"/>
                  <a:cs typeface="Tahoma" pitchFamily="34" charset="0"/>
                </a:rPr>
                <a:t>One to one mapping function </a:t>
              </a:r>
              <a:endParaRPr lang="th-TH" dirty="0">
                <a:latin typeface="+mn-lt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2654301" y="4648200"/>
              <a:ext cx="452437" cy="546159"/>
            </a:xfrm>
            <a:custGeom>
              <a:avLst/>
              <a:gdLst>
                <a:gd name="T0" fmla="*/ 96 w 133"/>
                <a:gd name="T1" fmla="*/ 192 h 192"/>
                <a:gd name="T2" fmla="*/ 117 w 133"/>
                <a:gd name="T3" fmla="*/ 75 h 192"/>
                <a:gd name="T4" fmla="*/ 0 w 133"/>
                <a:gd name="T5" fmla="*/ 0 h 192"/>
                <a:gd name="T6" fmla="*/ 0 60000 65536"/>
                <a:gd name="T7" fmla="*/ 0 60000 65536"/>
                <a:gd name="T8" fmla="*/ 0 60000 65536"/>
                <a:gd name="T9" fmla="*/ 0 w 133"/>
                <a:gd name="T10" fmla="*/ 0 h 192"/>
                <a:gd name="T11" fmla="*/ 133 w 133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3" h="192">
                  <a:moveTo>
                    <a:pt x="96" y="192"/>
                  </a:moveTo>
                  <a:cubicBezTo>
                    <a:pt x="99" y="173"/>
                    <a:pt x="133" y="107"/>
                    <a:pt x="117" y="75"/>
                  </a:cubicBezTo>
                  <a:cubicBezTo>
                    <a:pt x="101" y="43"/>
                    <a:pt x="24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="" xmlns:p14="http://schemas.microsoft.com/office/powerpoint/2010/main" val="424758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576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An Example of Histogram Specification (Solution)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i="1" dirty="0" smtClean="0">
                <a:solidFill>
                  <a:srgbClr val="C00000"/>
                </a:solidFill>
              </a:rPr>
              <a:t>Step 2: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17"/>
          <p:cNvSpPr>
            <a:spLocks noChangeArrowheads="1"/>
          </p:cNvSpPr>
          <p:nvPr/>
        </p:nvSpPr>
        <p:spPr bwMode="auto">
          <a:xfrm>
            <a:off x="1600200" y="3124200"/>
            <a:ext cx="46806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000" dirty="0">
                <a:cs typeface="Angsana New" pitchFamily="18" charset="-34"/>
              </a:rPr>
              <a:t>Obtain the transformation function </a:t>
            </a:r>
            <a:r>
              <a:rPr lang="en-IN" sz="2000" b="1" i="1" dirty="0">
                <a:cs typeface="Angsana New" pitchFamily="18" charset="-34"/>
              </a:rPr>
              <a:t>G(z)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457876646"/>
              </p:ext>
            </p:extLst>
          </p:nvPr>
        </p:nvGraphicFramePr>
        <p:xfrm>
          <a:off x="2019300" y="3886200"/>
          <a:ext cx="4914900" cy="1066800"/>
        </p:xfrm>
        <a:graphic>
          <a:graphicData uri="http://schemas.openxmlformats.org/presentationml/2006/ole">
            <p:oleObj spid="_x0000_s28730" name="Equation" r:id="rId4" imgW="2159000" imgH="48260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881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576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An Example of Histogram Specification (Solution)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i="1" dirty="0" smtClean="0">
                <a:solidFill>
                  <a:srgbClr val="C00000"/>
                </a:solidFill>
              </a:rPr>
              <a:t>Step 3: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17"/>
          <p:cNvSpPr>
            <a:spLocks noChangeArrowheads="1"/>
          </p:cNvSpPr>
          <p:nvPr/>
        </p:nvSpPr>
        <p:spPr bwMode="auto">
          <a:xfrm>
            <a:off x="1600200" y="3124200"/>
            <a:ext cx="55624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000" dirty="0">
                <a:cs typeface="Angsana New" pitchFamily="18" charset="-34"/>
              </a:rPr>
              <a:t>Obtain the inversed transformation function </a:t>
            </a:r>
            <a:r>
              <a:rPr lang="en-IN" sz="2000" i="1" dirty="0">
                <a:cs typeface="Angsana New" pitchFamily="18" charset="-34"/>
              </a:rPr>
              <a:t>G</a:t>
            </a:r>
            <a:r>
              <a:rPr lang="en-IN" sz="2000" i="1" baseline="30000" dirty="0">
                <a:cs typeface="Angsana New" pitchFamily="18" charset="-34"/>
              </a:rPr>
              <a:t>-1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023191828"/>
              </p:ext>
            </p:extLst>
          </p:nvPr>
        </p:nvGraphicFramePr>
        <p:xfrm>
          <a:off x="2743903" y="3733800"/>
          <a:ext cx="2590097" cy="1447800"/>
        </p:xfrm>
        <a:graphic>
          <a:graphicData uri="http://schemas.openxmlformats.org/presentationml/2006/ole">
            <p:oleObj spid="_x0000_s29754" name="Equation" r:id="rId4" imgW="1066800" imgH="698500" progId="Equation.3">
              <p:embed/>
            </p:oleObj>
          </a:graphicData>
        </a:graphic>
      </p:graphicFrame>
      <p:sp>
        <p:nvSpPr>
          <p:cNvPr id="7" name="Rectangle 6"/>
          <p:cNvSpPr/>
          <p:nvPr/>
        </p:nvSpPr>
        <p:spPr>
          <a:xfrm>
            <a:off x="1612900" y="5442466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>
                <a:cs typeface="Angsana New" pitchFamily="18" charset="-34"/>
              </a:rPr>
              <a:t>We can guarantee that 0 </a:t>
            </a:r>
            <a:r>
              <a:rPr lang="en-US" sz="2000" dirty="0">
                <a:cs typeface="Angsana New" pitchFamily="18" charset="-34"/>
                <a:sym typeface="Symbol" pitchFamily="18" charset="2"/>
              </a:rPr>
              <a:t> </a:t>
            </a:r>
            <a:r>
              <a:rPr lang="en-US" sz="2000" dirty="0">
                <a:cs typeface="Angsana New" pitchFamily="18" charset="-34"/>
              </a:rPr>
              <a:t>z </a:t>
            </a:r>
            <a:r>
              <a:rPr lang="en-US" sz="2000" dirty="0">
                <a:cs typeface="Angsana New" pitchFamily="18" charset="-34"/>
                <a:sym typeface="Symbol" pitchFamily="18" charset="2"/>
              </a:rPr>
              <a:t></a:t>
            </a:r>
            <a:r>
              <a:rPr lang="en-US" sz="2000" dirty="0">
                <a:cs typeface="Angsana New" pitchFamily="18" charset="-34"/>
              </a:rPr>
              <a:t>1 when 0 </a:t>
            </a:r>
            <a:r>
              <a:rPr lang="en-US" sz="2000" dirty="0">
                <a:cs typeface="Angsana New" pitchFamily="18" charset="-34"/>
                <a:sym typeface="Symbol" pitchFamily="18" charset="2"/>
              </a:rPr>
              <a:t> </a:t>
            </a:r>
            <a:r>
              <a:rPr lang="en-US" sz="2000" dirty="0">
                <a:cs typeface="Angsana New" pitchFamily="18" charset="-34"/>
              </a:rPr>
              <a:t>r </a:t>
            </a:r>
            <a:r>
              <a:rPr lang="en-US" sz="2000" dirty="0">
                <a:cs typeface="Angsana New" pitchFamily="18" charset="-34"/>
                <a:sym typeface="Symbol" pitchFamily="18" charset="2"/>
              </a:rPr>
              <a:t></a:t>
            </a:r>
            <a:r>
              <a:rPr lang="en-US" sz="2000" dirty="0">
                <a:cs typeface="Angsana New" pitchFamily="18" charset="-34"/>
              </a:rPr>
              <a:t>1 </a:t>
            </a:r>
          </a:p>
        </p:txBody>
      </p:sp>
    </p:spTree>
    <p:extLst>
      <p:ext uri="{BB962C8B-B14F-4D97-AF65-F5344CB8AC3E}">
        <p14:creationId xmlns="" xmlns:p14="http://schemas.microsoft.com/office/powerpoint/2010/main" val="49636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 Specification (Discrete Domain)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908411266"/>
              </p:ext>
            </p:extLst>
          </p:nvPr>
        </p:nvGraphicFramePr>
        <p:xfrm>
          <a:off x="1600200" y="2743200"/>
          <a:ext cx="4267200" cy="1524000"/>
        </p:xfrm>
        <a:graphic>
          <a:graphicData uri="http://schemas.openxmlformats.org/presentationml/2006/ole">
            <p:oleObj spid="_x0000_s30889" name="Equation" r:id="rId4" imgW="1968500" imgH="939800" progId="Equation.3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615378665"/>
              </p:ext>
            </p:extLst>
          </p:nvPr>
        </p:nvGraphicFramePr>
        <p:xfrm>
          <a:off x="1143000" y="4419600"/>
          <a:ext cx="5257799" cy="762000"/>
        </p:xfrm>
        <a:graphic>
          <a:graphicData uri="http://schemas.openxmlformats.org/presentationml/2006/ole">
            <p:oleObj spid="_x0000_s30890" name="Equation" r:id="rId5" imgW="2679700" imgH="431800" progId="Equation.3">
              <p:embed/>
            </p:oleObj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338552166"/>
              </p:ext>
            </p:extLst>
          </p:nvPr>
        </p:nvGraphicFramePr>
        <p:xfrm>
          <a:off x="914400" y="5334000"/>
          <a:ext cx="5562600" cy="838201"/>
        </p:xfrm>
        <a:graphic>
          <a:graphicData uri="http://schemas.openxmlformats.org/presentationml/2006/ole">
            <p:oleObj spid="_x0000_s30891" name="Equation" r:id="rId6" imgW="2120900" imgH="48260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03537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An Example Histogram Specification (Discrete Domain)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83439662"/>
              </p:ext>
            </p:extLst>
          </p:nvPr>
        </p:nvGraphicFramePr>
        <p:xfrm>
          <a:off x="1143000" y="2590800"/>
          <a:ext cx="6248400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/>
                <a:gridCol w="1562100"/>
                <a:gridCol w="1562100"/>
                <a:gridCol w="1562100"/>
              </a:tblGrid>
              <a:tr h="335658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Input Histogram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Specified Histogram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r</a:t>
                      </a:r>
                      <a:r>
                        <a:rPr lang="en-US" baseline="-25000" dirty="0" err="1" smtClean="0"/>
                        <a:t>k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pr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r</a:t>
                      </a:r>
                      <a:r>
                        <a:rPr lang="en-US" baseline="-25000" dirty="0" err="1" smtClean="0"/>
                        <a:t>k</a:t>
                      </a:r>
                      <a:r>
                        <a:rPr lang="en-US" dirty="0" smtClean="0"/>
                        <a:t>)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z</a:t>
                      </a:r>
                      <a:r>
                        <a:rPr lang="en-US" baseline="-25000" dirty="0" err="1" smtClean="0"/>
                        <a:t>q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pr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z</a:t>
                      </a:r>
                      <a:r>
                        <a:rPr lang="en-US" baseline="-25000" dirty="0" err="1" smtClean="0"/>
                        <a:t>q</a:t>
                      </a:r>
                      <a:r>
                        <a:rPr lang="en-US" dirty="0" smtClean="0"/>
                        <a:t>)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0.19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0.08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0.30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0.02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543800" y="234383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Intensity range [0     L-1]=[0  7]</a:t>
            </a:r>
            <a:endParaRPr lang="en-IN" sz="1600" b="1" i="1" dirty="0"/>
          </a:p>
        </p:txBody>
      </p:sp>
    </p:spTree>
    <p:extLst>
      <p:ext uri="{BB962C8B-B14F-4D97-AF65-F5344CB8AC3E}">
        <p14:creationId xmlns="" xmlns:p14="http://schemas.microsoft.com/office/powerpoint/2010/main" val="184493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Spatial Domain Enhancement Techniques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95800"/>
          </a:xfrm>
        </p:spPr>
        <p:txBody>
          <a:bodyPr>
            <a:normAutofit fontScale="85000" lnSpcReduction="10000"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These techniques are being operated directly on image pixels 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Mathematically,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3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1600" dirty="0" smtClean="0"/>
              <a:t>Where, g (x, y) = Enhanced image</a:t>
            </a:r>
          </a:p>
          <a:p>
            <a:pPr marL="1371600" lvl="3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    f (x, y)  = Original image</a:t>
            </a:r>
          </a:p>
          <a:p>
            <a:pPr marL="1371600" lvl="3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           T   = Transformation function defined over the </a:t>
            </a:r>
            <a:r>
              <a:rPr lang="en-US" sz="1600" i="1" dirty="0" smtClean="0"/>
              <a:t>neighbourhood </a:t>
            </a:r>
            <a:r>
              <a:rPr lang="en-US" sz="1600" dirty="0" smtClean="0"/>
              <a:t>of a pixel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Again can be broadly categorized into following types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Point Processing Techniques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Histogram Based Techniques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Mask Processing Techniques</a:t>
            </a:r>
          </a:p>
          <a:p>
            <a:endParaRPr lang="en-IN" sz="28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134200135"/>
              </p:ext>
            </p:extLst>
          </p:nvPr>
        </p:nvGraphicFramePr>
        <p:xfrm>
          <a:off x="2971800" y="3048000"/>
          <a:ext cx="3124200" cy="457200"/>
        </p:xfrm>
        <a:graphic>
          <a:graphicData uri="http://schemas.openxmlformats.org/presentationml/2006/ole">
            <p:oleObj spid="_x0000_s1192" name="Equation" r:id="rId4" imgW="1244520" imgH="20304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99163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An Example Histogram Specification (Discrete Domain)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71345415"/>
              </p:ext>
            </p:extLst>
          </p:nvPr>
        </p:nvGraphicFramePr>
        <p:xfrm>
          <a:off x="1066800" y="2514600"/>
          <a:ext cx="4419600" cy="382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/>
                <a:gridCol w="1041400"/>
                <a:gridCol w="2336800"/>
              </a:tblGrid>
              <a:tr h="53340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Input Histogram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r</a:t>
                      </a:r>
                      <a:r>
                        <a:rPr lang="en-US" baseline="-25000" dirty="0" err="1" smtClean="0"/>
                        <a:t>k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pr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r</a:t>
                      </a:r>
                      <a:r>
                        <a:rPr lang="en-US" baseline="-25000" dirty="0" err="1" smtClean="0"/>
                        <a:t>k</a:t>
                      </a:r>
                      <a:r>
                        <a:rPr lang="en-US" dirty="0" smtClean="0"/>
                        <a:t>)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err="1" smtClean="0"/>
                        <a:t>s</a:t>
                      </a:r>
                      <a:r>
                        <a:rPr lang="en-US" baseline="-25000" dirty="0" err="1" smtClean="0"/>
                        <a:t>k</a:t>
                      </a:r>
                      <a:r>
                        <a:rPr lang="en-US" dirty="0" smtClean="0"/>
                        <a:t>=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0.19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1.33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3.08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4.55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5.67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0.08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6.23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6.65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6.86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0.02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7.00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315200" y="243811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C00000"/>
                </a:solidFill>
              </a:rPr>
              <a:t>Intensity range [0     L-1]=[0  7]</a:t>
            </a:r>
            <a:endParaRPr lang="en-IN" sz="1600" b="1" i="1" dirty="0">
              <a:solidFill>
                <a:srgbClr val="C0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694589036"/>
              </p:ext>
            </p:extLst>
          </p:nvPr>
        </p:nvGraphicFramePr>
        <p:xfrm>
          <a:off x="3657600" y="3010472"/>
          <a:ext cx="1698625" cy="576263"/>
        </p:xfrm>
        <a:graphic>
          <a:graphicData uri="http://schemas.openxmlformats.org/presentationml/2006/ole">
            <p:oleObj spid="_x0000_s41996" name="Equation" r:id="rId4" imgW="990360" imgH="444240" progId="Equation.3">
              <p:embed/>
            </p:oleObj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52034882"/>
              </p:ext>
            </p:extLst>
          </p:nvPr>
        </p:nvGraphicFramePr>
        <p:xfrm>
          <a:off x="5943600" y="3061275"/>
          <a:ext cx="2971800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/>
                <a:gridCol w="1485900"/>
              </a:tblGrid>
              <a:tr h="32766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Mapping Table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 smtClean="0"/>
                        <a:t>r</a:t>
                      </a:r>
                      <a:r>
                        <a:rPr lang="en-US" baseline="-25000" dirty="0" err="1" smtClean="0"/>
                        <a:t>k</a:t>
                      </a:r>
                      <a:endParaRPr lang="en-IN" baseline="-250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s</a:t>
                      </a:r>
                      <a:r>
                        <a:rPr lang="en-US" baseline="-25000" dirty="0" err="1" smtClean="0"/>
                        <a:t>k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3124200"/>
            <a:ext cx="3481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S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T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E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P</a:t>
            </a:r>
          </a:p>
          <a:p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 smtClean="0">
                <a:solidFill>
                  <a:srgbClr val="C00000"/>
                </a:solidFill>
              </a:rPr>
              <a:t>1</a:t>
            </a:r>
            <a:endParaRPr lang="en-I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4990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An Example Histogram Specification (Discrete Domain)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6823767"/>
              </p:ext>
            </p:extLst>
          </p:nvPr>
        </p:nvGraphicFramePr>
        <p:xfrm>
          <a:off x="1066800" y="2514600"/>
          <a:ext cx="4419600" cy="382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/>
                <a:gridCol w="1041400"/>
                <a:gridCol w="2336800"/>
              </a:tblGrid>
              <a:tr h="53340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Specified Histogram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z</a:t>
                      </a:r>
                      <a:r>
                        <a:rPr lang="en-US" baseline="-25000" dirty="0" err="1" smtClean="0"/>
                        <a:t>q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pr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z</a:t>
                      </a:r>
                      <a:r>
                        <a:rPr lang="en-US" baseline="-25000" dirty="0" err="1" smtClean="0"/>
                        <a:t>q</a:t>
                      </a:r>
                      <a:r>
                        <a:rPr lang="en-US" dirty="0" smtClean="0"/>
                        <a:t>)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err="1" smtClean="0"/>
                        <a:t>g</a:t>
                      </a:r>
                      <a:r>
                        <a:rPr lang="en-US" baseline="-25000" dirty="0" err="1" smtClean="0"/>
                        <a:t>q</a:t>
                      </a:r>
                      <a:r>
                        <a:rPr lang="en-US" dirty="0" smtClean="0"/>
                        <a:t>=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0.00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0.00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0.00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1.05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2.45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2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0.30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4.55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5.95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7.00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315200" y="243811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C00000"/>
                </a:solidFill>
              </a:rPr>
              <a:t>Intensity range [0     L-1]=[0  7]</a:t>
            </a:r>
            <a:endParaRPr lang="en-IN" sz="1600" b="1" i="1" dirty="0">
              <a:solidFill>
                <a:srgbClr val="C0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991598727"/>
              </p:ext>
            </p:extLst>
          </p:nvPr>
        </p:nvGraphicFramePr>
        <p:xfrm>
          <a:off x="3635375" y="3009900"/>
          <a:ext cx="1743075" cy="576263"/>
        </p:xfrm>
        <a:graphic>
          <a:graphicData uri="http://schemas.openxmlformats.org/presentationml/2006/ole">
            <p:oleObj spid="_x0000_s43016" name="Equation" r:id="rId4" imgW="1015920" imgH="444240" progId="Equation.3">
              <p:embed/>
            </p:oleObj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33790261"/>
              </p:ext>
            </p:extLst>
          </p:nvPr>
        </p:nvGraphicFramePr>
        <p:xfrm>
          <a:off x="5943600" y="3061275"/>
          <a:ext cx="2971800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/>
                <a:gridCol w="1485900"/>
              </a:tblGrid>
              <a:tr h="32766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Mapping Table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 smtClean="0"/>
                        <a:t>z</a:t>
                      </a:r>
                      <a:r>
                        <a:rPr lang="en-US" baseline="-25000" dirty="0" err="1" smtClean="0"/>
                        <a:t>q</a:t>
                      </a:r>
                      <a:endParaRPr lang="en-IN" baseline="-250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g</a:t>
                      </a:r>
                      <a:r>
                        <a:rPr lang="en-US" baseline="-25000" dirty="0" err="1" smtClean="0"/>
                        <a:t>q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3124200"/>
            <a:ext cx="3481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S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T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E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P</a:t>
            </a:r>
          </a:p>
          <a:p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>
                <a:solidFill>
                  <a:srgbClr val="C00000"/>
                </a:solidFill>
              </a:rPr>
              <a:t>2</a:t>
            </a:r>
            <a:endParaRPr lang="en-I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015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An Example Histogram Specification (Discrete Domain)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7315200" y="243811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C00000"/>
                </a:solidFill>
              </a:rPr>
              <a:t>Intensity range [0     L-1]=[0  7]</a:t>
            </a:r>
            <a:endParaRPr lang="en-IN" sz="1600" b="1" i="1" dirty="0">
              <a:solidFill>
                <a:srgbClr val="C0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24473633"/>
              </p:ext>
            </p:extLst>
          </p:nvPr>
        </p:nvGraphicFramePr>
        <p:xfrm>
          <a:off x="2057400" y="3022886"/>
          <a:ext cx="2971800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/>
                <a:gridCol w="1485900"/>
              </a:tblGrid>
              <a:tr h="32766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Mapping Table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 smtClean="0"/>
                        <a:t>s</a:t>
                      </a:r>
                      <a:r>
                        <a:rPr lang="en-US" baseline="-25000" dirty="0" err="1" smtClean="0"/>
                        <a:t>k</a:t>
                      </a:r>
                      <a:endParaRPr lang="en-IN" baseline="-250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z</a:t>
                      </a:r>
                      <a:r>
                        <a:rPr lang="en-US" baseline="-25000" dirty="0" err="1" smtClean="0"/>
                        <a:t>q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3124200"/>
            <a:ext cx="3481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S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T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E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P</a:t>
            </a:r>
          </a:p>
          <a:p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 smtClean="0">
                <a:solidFill>
                  <a:srgbClr val="C00000"/>
                </a:solidFill>
              </a:rPr>
              <a:t>3</a:t>
            </a:r>
            <a:endParaRPr lang="en-IN" sz="24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46183" y="4079458"/>
            <a:ext cx="349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 </a:t>
            </a:r>
            <a:r>
              <a:rPr lang="en-US" b="1" dirty="0" err="1" smtClean="0"/>
              <a:t>s</a:t>
            </a:r>
            <a:r>
              <a:rPr lang="en-US" b="1" baseline="-25000" dirty="0" err="1" smtClean="0"/>
              <a:t>k</a:t>
            </a:r>
            <a:r>
              <a:rPr lang="en-US" dirty="0" smtClean="0"/>
              <a:t> to </a:t>
            </a:r>
            <a:r>
              <a:rPr lang="en-US" b="1" dirty="0" err="1"/>
              <a:t>z</a:t>
            </a:r>
            <a:r>
              <a:rPr lang="en-US" b="1" baseline="-25000" dirty="0" err="1" smtClean="0"/>
              <a:t>q</a:t>
            </a:r>
            <a:r>
              <a:rPr lang="en-US" dirty="0" smtClean="0"/>
              <a:t> based on common</a:t>
            </a:r>
            <a:r>
              <a:rPr lang="en-US" b="1" dirty="0" smtClean="0"/>
              <a:t> </a:t>
            </a:r>
            <a:r>
              <a:rPr lang="en-US" b="1" dirty="0" err="1" smtClean="0"/>
              <a:t>g</a:t>
            </a:r>
            <a:r>
              <a:rPr lang="en-US" b="1" baseline="-25000" dirty="0" err="1" smtClean="0"/>
              <a:t>q</a:t>
            </a:r>
            <a:r>
              <a:rPr lang="en-US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66408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An Example Histogram Specification (Discrete Domain)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7315200" y="243811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C00000"/>
                </a:solidFill>
              </a:rPr>
              <a:t>Intensity range [0     L-1]=[0  7]</a:t>
            </a:r>
            <a:endParaRPr lang="en-IN" sz="1600" b="1" i="1" dirty="0">
              <a:solidFill>
                <a:srgbClr val="C0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4875219"/>
              </p:ext>
            </p:extLst>
          </p:nvPr>
        </p:nvGraphicFramePr>
        <p:xfrm>
          <a:off x="2057400" y="2781584"/>
          <a:ext cx="2971800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/>
                <a:gridCol w="990600"/>
                <a:gridCol w="990600"/>
              </a:tblGrid>
              <a:tr h="32766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Mapping Table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 smtClean="0"/>
                        <a:t>r</a:t>
                      </a:r>
                      <a:r>
                        <a:rPr lang="en-US" baseline="-25000" dirty="0" err="1" smtClean="0"/>
                        <a:t>k</a:t>
                      </a:r>
                      <a:endParaRPr lang="en-IN" baseline="-250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 smtClean="0"/>
                        <a:t>s</a:t>
                      </a:r>
                      <a:r>
                        <a:rPr lang="en-US" baseline="-25000" dirty="0" err="1" smtClean="0"/>
                        <a:t>k</a:t>
                      </a:r>
                      <a:endParaRPr lang="en-IN" baseline="-250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z</a:t>
                      </a:r>
                      <a:r>
                        <a:rPr lang="en-US" baseline="-25000" dirty="0" err="1" smtClean="0"/>
                        <a:t>q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3124200"/>
            <a:ext cx="3481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S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T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E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P</a:t>
            </a:r>
          </a:p>
          <a:p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>
                <a:solidFill>
                  <a:srgbClr val="C00000"/>
                </a:solidFill>
              </a:rPr>
              <a:t>4</a:t>
            </a:r>
            <a:endParaRPr lang="en-IN" sz="24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9300" y="3851025"/>
            <a:ext cx="2971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Final Mapping</a:t>
            </a:r>
          </a:p>
          <a:p>
            <a:r>
              <a:rPr lang="en-US" sz="2800" b="1" dirty="0"/>
              <a:t> </a:t>
            </a:r>
            <a:r>
              <a:rPr lang="en-US" sz="2800" b="1" dirty="0" smtClean="0"/>
              <a:t>      </a:t>
            </a:r>
            <a:r>
              <a:rPr lang="en-US" sz="2800" b="1" dirty="0" err="1" smtClean="0"/>
              <a:t>r</a:t>
            </a:r>
            <a:r>
              <a:rPr lang="en-US" sz="2800" b="1" baseline="-25000" dirty="0" err="1" smtClean="0"/>
              <a:t>k</a:t>
            </a:r>
            <a:r>
              <a:rPr lang="en-US" sz="2800" b="1" dirty="0" smtClean="0"/>
              <a:t>           </a:t>
            </a:r>
            <a:r>
              <a:rPr lang="en-US" sz="2800" b="1" dirty="0" err="1" smtClean="0"/>
              <a:t>z</a:t>
            </a:r>
            <a:r>
              <a:rPr lang="en-US" sz="2800" b="1" baseline="-25000" dirty="0" err="1" smtClean="0"/>
              <a:t>q</a:t>
            </a:r>
            <a:endParaRPr lang="en-IN" sz="2800" b="1" baseline="-250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781800" y="4495800"/>
            <a:ext cx="685800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6005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Comparison Between Histogram Equalization and specification using Example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913606" y="5872215"/>
            <a:ext cx="2135187" cy="35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latin typeface="+mn-lt"/>
                <a:ea typeface="Tahoma" pitchFamily="34" charset="0"/>
                <a:cs typeface="Tahoma" pitchFamily="34" charset="0"/>
              </a:rPr>
              <a:t>Image of Mars moon</a:t>
            </a:r>
            <a:endParaRPr lang="th-TH" dirty="0">
              <a:latin typeface="+mn-lt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2" name="Group 6"/>
          <p:cNvGrpSpPr>
            <a:grpSpLocks/>
          </p:cNvGrpSpPr>
          <p:nvPr/>
        </p:nvGrpSpPr>
        <p:grpSpPr bwMode="auto">
          <a:xfrm>
            <a:off x="3995738" y="2514600"/>
            <a:ext cx="4081462" cy="3679619"/>
            <a:chOff x="2517" y="1162"/>
            <a:chExt cx="3097" cy="2962"/>
          </a:xfrm>
        </p:grpSpPr>
        <p:graphicFrame>
          <p:nvGraphicFramePr>
            <p:cNvPr id="13" name="Object 7"/>
            <p:cNvGraphicFramePr>
              <a:graphicFrameLocks noChangeAspect="1"/>
            </p:cNvGraphicFramePr>
            <p:nvPr/>
          </p:nvGraphicFramePr>
          <p:xfrm>
            <a:off x="2562" y="1162"/>
            <a:ext cx="2540" cy="1916"/>
          </p:xfrm>
          <a:graphic>
            <a:graphicData uri="http://schemas.openxmlformats.org/presentationml/2006/ole">
              <p:oleObj spid="_x0000_s31840" name="Bitmap Image" r:id="rId4" imgW="2247619" imgH="1695687" progId="PBrush">
                <p:embed/>
              </p:oleObj>
            </a:graphicData>
          </a:graphic>
        </p:graphicFrame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2517" y="3158"/>
              <a:ext cx="3097" cy="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dirty="0">
                  <a:latin typeface="+mn-lt"/>
                  <a:cs typeface="Angsana New" pitchFamily="18" charset="-34"/>
                </a:rPr>
                <a:t>Image is dominated by large, dark areas, resulting in a histogram characterized by a large concentration of pixels in pixels in the dark end of the gray scale</a:t>
              </a:r>
              <a:endParaRPr lang="th-TH" dirty="0">
                <a:latin typeface="+mn-lt"/>
                <a:cs typeface="Angsana New" pitchFamily="18" charset="-34"/>
              </a:endParaRPr>
            </a:p>
          </p:txBody>
        </p:sp>
      </p:grpSp>
      <p:pic>
        <p:nvPicPr>
          <p:cNvPr id="31824" name="Picture 8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95400"/>
            <a:ext cx="2286000" cy="32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3916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Comparison Between Histogram Equalization and specification using Example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463745888"/>
              </p:ext>
            </p:extLst>
          </p:nvPr>
        </p:nvGraphicFramePr>
        <p:xfrm>
          <a:off x="304800" y="2743200"/>
          <a:ext cx="2743200" cy="2209800"/>
        </p:xfrm>
        <a:graphic>
          <a:graphicData uri="http://schemas.openxmlformats.org/presentationml/2006/ole">
            <p:oleObj spid="_x0000_s33936" name="Bitmap Image" r:id="rId4" imgW="2152951" imgH="1743318" progId="PBrush">
              <p:embed/>
            </p:oleObj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259986855"/>
              </p:ext>
            </p:extLst>
          </p:nvPr>
        </p:nvGraphicFramePr>
        <p:xfrm>
          <a:off x="3352800" y="2819400"/>
          <a:ext cx="2828925" cy="2133600"/>
        </p:xfrm>
        <a:graphic>
          <a:graphicData uri="http://schemas.openxmlformats.org/presentationml/2006/ole">
            <p:oleObj spid="_x0000_s33937" name="Bitmap Image" r:id="rId5" imgW="2142857" imgH="1695687" progId="PBrush">
              <p:embed/>
            </p:oleObj>
          </a:graphicData>
        </a:graphic>
      </p:graphicFrame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304800" y="4965700"/>
            <a:ext cx="33321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dirty="0">
                <a:latin typeface="+mn-lt"/>
                <a:cs typeface="Angsana New" pitchFamily="18" charset="-34"/>
              </a:rPr>
              <a:t>Transformation  function  for histogram equalization</a:t>
            </a:r>
            <a:endParaRPr lang="th-TH" dirty="0">
              <a:latin typeface="+mn-lt"/>
              <a:cs typeface="Angsana New" pitchFamily="18" charset="-34"/>
            </a:endParaRP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3636963" y="4965700"/>
            <a:ext cx="29162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dirty="0">
                <a:latin typeface="+mn-lt"/>
                <a:ea typeface="Tahoma" pitchFamily="34" charset="0"/>
                <a:cs typeface="Tahoma" pitchFamily="34" charset="0"/>
              </a:rPr>
              <a:t>Histogram of the result </a:t>
            </a:r>
            <a:r>
              <a:rPr lang="en-US" dirty="0" smtClean="0">
                <a:latin typeface="+mn-lt"/>
                <a:ea typeface="Tahoma" pitchFamily="34" charset="0"/>
                <a:cs typeface="Tahoma" pitchFamily="34" charset="0"/>
              </a:rPr>
              <a:t>equalized image</a:t>
            </a:r>
            <a:endParaRPr lang="th-TH" dirty="0">
              <a:latin typeface="+mn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6227763" y="5339665"/>
            <a:ext cx="29162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dirty="0" smtClean="0">
                <a:latin typeface="+mn-lt"/>
                <a:ea typeface="Tahoma" pitchFamily="34" charset="0"/>
                <a:cs typeface="Tahoma" pitchFamily="34" charset="0"/>
              </a:rPr>
              <a:t>Resultant equalized image</a:t>
            </a:r>
            <a:endParaRPr lang="th-TH" dirty="0">
              <a:latin typeface="+mn-lt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7" name="Straight Arrow Connector 6"/>
          <p:cNvCxnSpPr>
            <a:endCxn id="21" idx="0"/>
          </p:cNvCxnSpPr>
          <p:nvPr/>
        </p:nvCxnSpPr>
        <p:spPr>
          <a:xfrm flipH="1">
            <a:off x="4648200" y="4382194"/>
            <a:ext cx="2133600" cy="13268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2514600" y="5708997"/>
            <a:ext cx="4267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dirty="0" smtClean="0">
                <a:latin typeface="+mn-lt"/>
                <a:ea typeface="Tahoma" pitchFamily="34" charset="0"/>
                <a:cs typeface="Tahoma" pitchFamily="34" charset="0"/>
              </a:rPr>
              <a:t>Look at the washed out appearance of equalized image which is not at all expected</a:t>
            </a:r>
            <a:endParaRPr lang="th-TH" dirty="0">
              <a:latin typeface="+mn-lt"/>
              <a:ea typeface="Tahoma" pitchFamily="34" charset="0"/>
              <a:cs typeface="Tahoma" pitchFamily="34" charset="0"/>
            </a:endParaRPr>
          </a:p>
        </p:txBody>
      </p:sp>
      <p:pic>
        <p:nvPicPr>
          <p:cNvPr id="33905" name="Picture 1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2" y="2212290"/>
            <a:ext cx="2143125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7859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Comparison Between Histogram Equalization and specification using Example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0" y="4330184"/>
            <a:ext cx="3332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dirty="0" smtClean="0">
                <a:latin typeface="+mn-lt"/>
                <a:cs typeface="Angsana New" pitchFamily="18" charset="-34"/>
              </a:rPr>
              <a:t>Specified Histogram</a:t>
            </a:r>
            <a:endParaRPr lang="th-TH" dirty="0">
              <a:latin typeface="+mn-lt"/>
              <a:cs typeface="Angsana New" pitchFamily="18" charset="-34"/>
            </a:endParaRPr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3200399" y="4342884"/>
            <a:ext cx="3332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dirty="0" smtClean="0">
                <a:latin typeface="+mn-lt"/>
                <a:cs typeface="Angsana New" pitchFamily="18" charset="-34"/>
              </a:rPr>
              <a:t>Transformations</a:t>
            </a:r>
            <a:endParaRPr lang="th-TH" dirty="0">
              <a:latin typeface="+mn-lt"/>
              <a:cs typeface="Angsana New" pitchFamily="18" charset="-34"/>
            </a:endParaRP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6096000" y="5536862"/>
            <a:ext cx="29162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dirty="0" smtClean="0">
                <a:latin typeface="+mn-lt"/>
                <a:ea typeface="Tahoma" pitchFamily="34" charset="0"/>
                <a:cs typeface="Tahoma" pitchFamily="34" charset="0"/>
              </a:rPr>
              <a:t>Resultant Specified  image</a:t>
            </a:r>
            <a:endParaRPr lang="th-TH" dirty="0">
              <a:latin typeface="+mn-lt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882636064"/>
              </p:ext>
            </p:extLst>
          </p:nvPr>
        </p:nvGraphicFramePr>
        <p:xfrm>
          <a:off x="2362200" y="4634316"/>
          <a:ext cx="2646363" cy="1816156"/>
        </p:xfrm>
        <a:graphic>
          <a:graphicData uri="http://schemas.openxmlformats.org/presentationml/2006/ole">
            <p:oleObj spid="_x0000_s32904" name="Bitmap Image" r:id="rId4" imgW="1876190" imgH="1467055" progId="PBrush">
              <p:embed/>
            </p:oleObj>
          </a:graphicData>
        </a:graphic>
      </p:graphicFrame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-139702" y="5332968"/>
            <a:ext cx="29162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dirty="0" smtClean="0">
                <a:latin typeface="+mn-lt"/>
                <a:ea typeface="Tahoma" pitchFamily="34" charset="0"/>
                <a:cs typeface="Tahoma" pitchFamily="34" charset="0"/>
              </a:rPr>
              <a:t>Resultant Histogram</a:t>
            </a:r>
            <a:endParaRPr lang="th-TH" dirty="0">
              <a:latin typeface="+mn-lt"/>
              <a:ea typeface="Tahoma" pitchFamily="34" charset="0"/>
              <a:cs typeface="Tahoma" pitchFamily="34" charset="0"/>
            </a:endParaRPr>
          </a:p>
        </p:txBody>
      </p:sp>
      <p:pic>
        <p:nvPicPr>
          <p:cNvPr id="32887" name="Picture 11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843" y="2469634"/>
            <a:ext cx="21145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888" name="Picture 12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2469634"/>
            <a:ext cx="2552700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889" name="Picture 1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01900"/>
            <a:ext cx="2709863" cy="1828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7676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A Special note on Histogram Specification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1066799" y="2743200"/>
            <a:ext cx="7772401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200" dirty="0">
                <a:latin typeface="+mn-lt"/>
                <a:ea typeface="Tahoma" pitchFamily="34" charset="0"/>
                <a:cs typeface="Tahoma" pitchFamily="34" charset="0"/>
              </a:rPr>
              <a:t>Histogram specification is a trial-and-error </a:t>
            </a:r>
            <a:r>
              <a:rPr lang="en-IN" sz="2200" dirty="0" smtClean="0">
                <a:latin typeface="+mn-lt"/>
                <a:ea typeface="Tahoma" pitchFamily="34" charset="0"/>
                <a:cs typeface="Tahoma" pitchFamily="34" charset="0"/>
              </a:rPr>
              <a:t>process</a:t>
            </a:r>
          </a:p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200" dirty="0" smtClean="0">
              <a:latin typeface="+mn-lt"/>
              <a:ea typeface="Tahoma" pitchFamily="34" charset="0"/>
              <a:cs typeface="Tahoma" pitchFamily="34" charset="0"/>
            </a:endParaRPr>
          </a:p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200" dirty="0">
                <a:latin typeface="+mn-lt"/>
                <a:ea typeface="Tahoma" pitchFamily="34" charset="0"/>
                <a:cs typeface="Tahoma" pitchFamily="34" charset="0"/>
              </a:rPr>
              <a:t>There are no rules for specifying histograms, and one must resort to analysis on a case-by-case basis for any given enhancement task.</a:t>
            </a:r>
          </a:p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200" dirty="0">
              <a:latin typeface="+mn-lt"/>
              <a:ea typeface="Tahoma" pitchFamily="34" charset="0"/>
              <a:cs typeface="Tahoma" pitchFamily="34" charset="0"/>
            </a:endParaRPr>
          </a:p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200" dirty="0">
              <a:latin typeface="+mn-lt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961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/>
              <a:t>Neighborhood </a:t>
            </a:r>
            <a:r>
              <a:rPr lang="en-US" sz="2400" dirty="0" smtClean="0"/>
              <a:t>under consideration is greater than 1×1 pixel.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That means the neighbourhood must be of size 3×3, 5×5 or 7×7 etc.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Instead of acting on a single pixel, the transformation function is acting over the neighbourhood of the pixel under consideration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The transformation function is in the form of a </a:t>
            </a:r>
            <a:r>
              <a:rPr lang="en-US" sz="2400" b="1" i="1" dirty="0" smtClean="0"/>
              <a:t>mask.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b="1" i="1" dirty="0" smtClean="0"/>
              <a:t>Mask </a:t>
            </a:r>
            <a:r>
              <a:rPr lang="en-US" sz="2400" dirty="0" smtClean="0"/>
              <a:t>value shows what kind of enhancement is going  to be achieved.</a:t>
            </a:r>
            <a:endParaRPr lang="en-US" sz="2400" b="1" i="1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03213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Mask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3 × 3 Neighbourhood of a pixel (X, Y) and the Mask</a:t>
            </a:r>
          </a:p>
          <a:p>
            <a:endParaRPr lang="en-IN" sz="28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7696200" y="307654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b="1" dirty="0"/>
          </a:p>
        </p:txBody>
      </p:sp>
      <p:grpSp>
        <p:nvGrpSpPr>
          <p:cNvPr id="44" name="Group 43"/>
          <p:cNvGrpSpPr/>
          <p:nvPr/>
        </p:nvGrpSpPr>
        <p:grpSpPr>
          <a:xfrm>
            <a:off x="773835" y="2911540"/>
            <a:ext cx="3358100" cy="1750787"/>
            <a:chOff x="2121023" y="3122481"/>
            <a:chExt cx="5393090" cy="3968602"/>
          </a:xfrm>
        </p:grpSpPr>
        <p:grpSp>
          <p:nvGrpSpPr>
            <p:cNvPr id="29" name="Group 28"/>
            <p:cNvGrpSpPr/>
            <p:nvPr/>
          </p:nvGrpSpPr>
          <p:grpSpPr>
            <a:xfrm>
              <a:off x="2121023" y="3122481"/>
              <a:ext cx="5393090" cy="3968602"/>
              <a:chOff x="2090974" y="3130841"/>
              <a:chExt cx="7041548" cy="515151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2090974" y="3241172"/>
                <a:ext cx="6355748" cy="5041181"/>
                <a:chOff x="2090974" y="3241172"/>
                <a:chExt cx="6355748" cy="5041181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2590800" y="3276600"/>
                  <a:ext cx="5029200" cy="37683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 flipH="1">
                  <a:off x="4345954" y="3611878"/>
                  <a:ext cx="1594489" cy="1219605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>
                  <a:off x="5842440" y="3330897"/>
                  <a:ext cx="1472760" cy="8380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/>
                    <a:t>(X, Y)</a:t>
                  </a:r>
                  <a:endParaRPr lang="en-IN" b="1" dirty="0"/>
                </a:p>
              </p:txBody>
            </p:sp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7837122" y="3241172"/>
                  <a:ext cx="609600" cy="0"/>
                </a:xfrm>
                <a:prstGeom prst="straightConnector1">
                  <a:avLst/>
                </a:prstGeom>
                <a:ln w="25400"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2590800" y="7390736"/>
                  <a:ext cx="0" cy="533401"/>
                </a:xfrm>
                <a:prstGeom prst="straightConnector1">
                  <a:avLst/>
                </a:prstGeom>
                <a:ln w="25400"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/>
                <p:cNvSpPr txBox="1"/>
                <p:nvPr/>
              </p:nvSpPr>
              <p:spPr>
                <a:xfrm>
                  <a:off x="2090974" y="6290032"/>
                  <a:ext cx="247648" cy="1992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 smtClean="0"/>
                    <a:t> </a:t>
                  </a:r>
                  <a:r>
                    <a:rPr lang="en-US" b="1" dirty="0" smtClean="0"/>
                    <a:t>X</a:t>
                  </a:r>
                  <a:endParaRPr lang="en-IN" b="1" dirty="0"/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8141922" y="3130841"/>
                <a:ext cx="990600" cy="1086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Y</a:t>
                </a:r>
                <a:endParaRPr lang="en-IN" b="1" dirty="0"/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3048000" y="3710266"/>
              <a:ext cx="1600200" cy="1418668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3547353" y="3710266"/>
              <a:ext cx="0" cy="1418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079589" y="3710266"/>
              <a:ext cx="0" cy="1418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048000" y="4191000"/>
              <a:ext cx="1600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048000" y="4724400"/>
              <a:ext cx="1600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84175707"/>
              </p:ext>
            </p:extLst>
          </p:nvPr>
        </p:nvGraphicFramePr>
        <p:xfrm>
          <a:off x="5029200" y="3037831"/>
          <a:ext cx="2362200" cy="1266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400"/>
                <a:gridCol w="787400"/>
                <a:gridCol w="787400"/>
              </a:tblGrid>
              <a:tr h="42201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b="0" baseline="-25000" dirty="0" smtClean="0">
                          <a:solidFill>
                            <a:schemeClr val="tx1"/>
                          </a:solidFill>
                        </a:rPr>
                        <a:t>-1,-1</a:t>
                      </a:r>
                      <a:endParaRPr lang="en-IN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b="0" baseline="-25000" dirty="0" smtClean="0">
                          <a:solidFill>
                            <a:schemeClr val="tx1"/>
                          </a:solidFill>
                        </a:rPr>
                        <a:t>-1,0</a:t>
                      </a:r>
                      <a:endParaRPr lang="en-IN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b="0" baseline="-25000" dirty="0" smtClean="0">
                          <a:solidFill>
                            <a:schemeClr val="tx1"/>
                          </a:solidFill>
                        </a:rPr>
                        <a:t>-1,1</a:t>
                      </a:r>
                      <a:endParaRPr lang="en-IN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20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0,-1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0,0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0,1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20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1,-1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0,1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1,1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6731000" y="3815630"/>
            <a:ext cx="1193800" cy="42615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96200" y="430889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3×3 MASK</a:t>
            </a:r>
            <a:endParaRPr lang="en-IN" dirty="0">
              <a:solidFill>
                <a:srgbClr val="C00000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899544754"/>
              </p:ext>
            </p:extLst>
          </p:nvPr>
        </p:nvGraphicFramePr>
        <p:xfrm>
          <a:off x="2374330" y="5124966"/>
          <a:ext cx="4369370" cy="886892"/>
        </p:xfrm>
        <a:graphic>
          <a:graphicData uri="http://schemas.openxmlformats.org/presentationml/2006/ole">
            <p:oleObj spid="_x0000_s34865" name="Equation" r:id="rId4" imgW="2260440" imgH="444240" progId="Equation.3">
              <p:embed/>
            </p:oleObj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350635" y="4755634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dirty="0" smtClean="0"/>
              <a:t>Mathematically, the enhance image can be written as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58271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Neighbourhood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3 × 3 Neighbourhood of a pixel (X, Y)</a:t>
            </a:r>
          </a:p>
          <a:p>
            <a:endParaRPr lang="en-IN" sz="28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7696200" y="307654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b="1" dirty="0"/>
          </a:p>
        </p:txBody>
      </p:sp>
      <p:grpSp>
        <p:nvGrpSpPr>
          <p:cNvPr id="44" name="Group 43"/>
          <p:cNvGrpSpPr/>
          <p:nvPr/>
        </p:nvGrpSpPr>
        <p:grpSpPr>
          <a:xfrm>
            <a:off x="2215864" y="3094433"/>
            <a:ext cx="4946936" cy="2849168"/>
            <a:chOff x="2215864" y="3094433"/>
            <a:chExt cx="4946936" cy="2849168"/>
          </a:xfrm>
        </p:grpSpPr>
        <p:grpSp>
          <p:nvGrpSpPr>
            <p:cNvPr id="29" name="Group 28"/>
            <p:cNvGrpSpPr/>
            <p:nvPr/>
          </p:nvGrpSpPr>
          <p:grpSpPr>
            <a:xfrm>
              <a:off x="2215864" y="3094433"/>
              <a:ext cx="4946936" cy="2849168"/>
              <a:chOff x="2214806" y="3094432"/>
              <a:chExt cx="6459024" cy="369841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2214806" y="3276600"/>
                <a:ext cx="5405194" cy="3516243"/>
                <a:chOff x="2214806" y="3276600"/>
                <a:chExt cx="5405194" cy="3516243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2590800" y="3276600"/>
                  <a:ext cx="4114800" cy="289559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 flipH="1">
                  <a:off x="4345954" y="3611878"/>
                  <a:ext cx="1594489" cy="1219605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>
                  <a:off x="5842440" y="3330897"/>
                  <a:ext cx="9906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 smtClean="0"/>
                    <a:t>(X, Y)</a:t>
                  </a:r>
                  <a:endParaRPr lang="en-IN" sz="2000" b="1" dirty="0"/>
                </a:p>
              </p:txBody>
            </p:sp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7010400" y="3276600"/>
                  <a:ext cx="609600" cy="0"/>
                </a:xfrm>
                <a:prstGeom prst="straightConnector1">
                  <a:avLst/>
                </a:prstGeom>
                <a:ln w="25400"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2590800" y="6259443"/>
                  <a:ext cx="0" cy="533400"/>
                </a:xfrm>
                <a:prstGeom prst="straightConnector1">
                  <a:avLst/>
                </a:prstGeom>
                <a:ln w="25400"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/>
                <p:cNvSpPr txBox="1"/>
                <p:nvPr/>
              </p:nvSpPr>
              <p:spPr>
                <a:xfrm>
                  <a:off x="2214806" y="5905499"/>
                  <a:ext cx="247650" cy="707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 smtClean="0"/>
                    <a:t> X</a:t>
                  </a:r>
                  <a:endParaRPr lang="en-IN" sz="2000" b="1" dirty="0"/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7683230" y="3094432"/>
                <a:ext cx="990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Y</a:t>
                </a:r>
                <a:endParaRPr lang="en-IN" sz="2000" b="1" dirty="0"/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3048000" y="3710266"/>
              <a:ext cx="1600200" cy="1418668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3547353" y="3710266"/>
              <a:ext cx="0" cy="1418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079589" y="3710266"/>
              <a:ext cx="0" cy="1418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048000" y="4191000"/>
              <a:ext cx="1600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048000" y="4724400"/>
              <a:ext cx="1600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77067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Mask processing techniques can be of the following types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Linear Smoothing/ Linear Filtering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Median Filtering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Sharpen Filtering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b="1" i="1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4468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Linear Smoothing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Image Averaging Operation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Replaces the intensity value of the pixel under consideration with the </a:t>
            </a:r>
            <a:r>
              <a:rPr lang="en-US" sz="2000" i="1" dirty="0" smtClean="0"/>
              <a:t>average</a:t>
            </a:r>
            <a:r>
              <a:rPr lang="en-US" sz="2000" dirty="0" smtClean="0"/>
              <a:t> of the intensity values of its neighbourhood.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The mask used here is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0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b="1" i="1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O/p Image is a smooth image i.e. sharp edges are blurred.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Blur will be more if mask size is getting bigger and bigger.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27388842"/>
              </p:ext>
            </p:extLst>
          </p:nvPr>
        </p:nvGraphicFramePr>
        <p:xfrm>
          <a:off x="4114800" y="3429000"/>
          <a:ext cx="2362200" cy="1266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400"/>
                <a:gridCol w="787400"/>
                <a:gridCol w="787400"/>
              </a:tblGrid>
              <a:tr h="422010"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2010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2010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300404930"/>
              </p:ext>
            </p:extLst>
          </p:nvPr>
        </p:nvGraphicFramePr>
        <p:xfrm>
          <a:off x="2286000" y="3733800"/>
          <a:ext cx="1676400" cy="685800"/>
        </p:xfrm>
        <a:graphic>
          <a:graphicData uri="http://schemas.openxmlformats.org/presentationml/2006/ole">
            <p:oleObj spid="_x0000_s35887" name="Equation" r:id="rId4" imgW="736560" imgH="39348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50814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 </a:t>
            </a:r>
            <a:r>
              <a:rPr lang="en-US" sz="2400" dirty="0" smtClean="0"/>
              <a:t>Examples of Linear Smoothing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Image Averaging Operation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7" name="Group 26"/>
          <p:cNvGrpSpPr/>
          <p:nvPr/>
        </p:nvGrpSpPr>
        <p:grpSpPr>
          <a:xfrm>
            <a:off x="1981200" y="2463800"/>
            <a:ext cx="5499101" cy="3902075"/>
            <a:chOff x="1981200" y="2463800"/>
            <a:chExt cx="5499101" cy="39020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0" y="2463800"/>
              <a:ext cx="2667000" cy="1879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3301" y="2463800"/>
              <a:ext cx="2667000" cy="1879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1" y="4495800"/>
              <a:ext cx="2666999" cy="18700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3301" y="4495800"/>
              <a:ext cx="2667000" cy="1870075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81905" y="3403600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Image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158558" y="481226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5×5 mask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7480301" y="3612634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3×3 mask</a:t>
            </a:r>
            <a:endParaRPr lang="en-IN" dirty="0"/>
          </a:p>
        </p:txBody>
      </p:sp>
      <p:grpSp>
        <p:nvGrpSpPr>
          <p:cNvPr id="28" name="Group 27"/>
          <p:cNvGrpSpPr/>
          <p:nvPr/>
        </p:nvGrpSpPr>
        <p:grpSpPr>
          <a:xfrm>
            <a:off x="954553" y="2959100"/>
            <a:ext cx="7275047" cy="2755900"/>
            <a:chOff x="954553" y="2959100"/>
            <a:chExt cx="7275047" cy="2755900"/>
          </a:xfrm>
        </p:grpSpPr>
        <p:cxnSp>
          <p:nvCxnSpPr>
            <p:cNvPr id="15" name="Straight Arrow Connector 14"/>
            <p:cNvCxnSpPr>
              <a:endCxn id="16" idx="0"/>
            </p:cNvCxnSpPr>
            <p:nvPr/>
          </p:nvCxnSpPr>
          <p:spPr>
            <a:xfrm flipH="1">
              <a:off x="954553" y="2959100"/>
              <a:ext cx="1026647" cy="4445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954553" y="5181600"/>
              <a:ext cx="1026648" cy="5334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7480301" y="3181350"/>
              <a:ext cx="749299" cy="40691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2" idx="3"/>
            </p:cNvCxnSpPr>
            <p:nvPr/>
          </p:nvCxnSpPr>
          <p:spPr>
            <a:xfrm flipV="1">
              <a:off x="7480301" y="4996934"/>
              <a:ext cx="596899" cy="43390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494189" y="4594304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9×9 mask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1060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Linear Smoothing (cont.…)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Weighted Averaging Operation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Replaces the intensity value of the pixel under consideration with the </a:t>
            </a:r>
            <a:r>
              <a:rPr lang="en-US" sz="2000" i="1" dirty="0" smtClean="0"/>
              <a:t>weighted-average</a:t>
            </a:r>
            <a:r>
              <a:rPr lang="en-US" sz="2000" dirty="0" smtClean="0"/>
              <a:t> of the intensity values of its neighbourhood.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The mask used here is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0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b="1" i="1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Blur will be some how reduced as compared to simple averaging.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65320650"/>
              </p:ext>
            </p:extLst>
          </p:nvPr>
        </p:nvGraphicFramePr>
        <p:xfrm>
          <a:off x="6781800" y="3591336"/>
          <a:ext cx="1905000" cy="1266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"/>
                <a:gridCol w="635000"/>
                <a:gridCol w="635000"/>
              </a:tblGrid>
              <a:tr h="422010"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2010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2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4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2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2010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2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483702781"/>
              </p:ext>
            </p:extLst>
          </p:nvPr>
        </p:nvGraphicFramePr>
        <p:xfrm>
          <a:off x="5033963" y="3886200"/>
          <a:ext cx="1820862" cy="685800"/>
        </p:xfrm>
        <a:graphic>
          <a:graphicData uri="http://schemas.openxmlformats.org/presentationml/2006/ole">
            <p:oleObj spid="_x0000_s36957" name="Equation" r:id="rId4" imgW="799920" imgH="393480" progId="Equation.3">
              <p:embed/>
            </p:oleObj>
          </a:graphicData>
        </a:graphic>
      </p:graphicFrame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733800"/>
            <a:ext cx="1981200" cy="1123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999889951"/>
              </p:ext>
            </p:extLst>
          </p:nvPr>
        </p:nvGraphicFramePr>
        <p:xfrm>
          <a:off x="584200" y="3810000"/>
          <a:ext cx="2082800" cy="1157095"/>
        </p:xfrm>
        <a:graphic>
          <a:graphicData uri="http://schemas.openxmlformats.org/presentationml/2006/ole">
            <p:oleObj spid="_x0000_s36958" name="Equation" r:id="rId6" imgW="1307880" imgH="647640" progId="Equation.3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010400" y="4953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 An Example]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56865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 </a:t>
            </a:r>
            <a:r>
              <a:rPr lang="en-US" sz="2400" dirty="0" smtClean="0"/>
              <a:t>Examples of Linear Smoothing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Weighted Averaging Operation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3351580" y="270908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Image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76200" y="4191000"/>
            <a:ext cx="172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Simple </a:t>
            </a:r>
            <a:r>
              <a:rPr lang="en-US" dirty="0" err="1" smtClean="0"/>
              <a:t>Avg</a:t>
            </a:r>
            <a:r>
              <a:rPr lang="en-US" dirty="0" smtClean="0"/>
              <a:t> </a:t>
            </a:r>
          </a:p>
          <a:p>
            <a:r>
              <a:rPr lang="en-US" dirty="0" smtClean="0"/>
              <a:t>Using 3×3 mask</a:t>
            </a:r>
            <a:endParaRPr lang="en-IN" dirty="0"/>
          </a:p>
        </p:txBody>
      </p:sp>
      <p:cxnSp>
        <p:nvCxnSpPr>
          <p:cNvPr id="15" name="Straight Arrow Connector 14"/>
          <p:cNvCxnSpPr>
            <a:endCxn id="16" idx="3"/>
          </p:cNvCxnSpPr>
          <p:nvPr/>
        </p:nvCxnSpPr>
        <p:spPr>
          <a:xfrm flipH="1">
            <a:off x="4896875" y="2827486"/>
            <a:ext cx="513325" cy="6626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700400" y="4333468"/>
            <a:ext cx="529200" cy="18069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99" y="1762938"/>
            <a:ext cx="2362199" cy="1850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3641318"/>
            <a:ext cx="2847975" cy="2343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475" y="3698468"/>
            <a:ext cx="2828925" cy="22860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H="1">
            <a:off x="1296937" y="4267200"/>
            <a:ext cx="513325" cy="6626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700400" y="4570630"/>
            <a:ext cx="1524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Weighted </a:t>
            </a:r>
            <a:r>
              <a:rPr lang="en-US" dirty="0" err="1" smtClean="0"/>
              <a:t>Avg</a:t>
            </a:r>
            <a:r>
              <a:rPr lang="en-US" dirty="0" smtClean="0"/>
              <a:t> </a:t>
            </a:r>
          </a:p>
          <a:p>
            <a:r>
              <a:rPr lang="en-US" dirty="0" smtClean="0"/>
              <a:t>Using 3×3 mask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72294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Median Filtering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Based on order statistics and hence is a non-linear filter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Reduces salt &amp; pepper noise effectively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Response is based on ordering of the intensities in the neighbourhood of the point under consideration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77425985"/>
              </p:ext>
            </p:extLst>
          </p:nvPr>
        </p:nvGraphicFramePr>
        <p:xfrm>
          <a:off x="1143000" y="3881497"/>
          <a:ext cx="1809099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033"/>
                <a:gridCol w="603033"/>
                <a:gridCol w="603033"/>
              </a:tblGrid>
              <a:tr h="307961"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85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98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961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99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95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102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961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90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101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108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484514822"/>
              </p:ext>
            </p:extLst>
          </p:nvPr>
        </p:nvGraphicFramePr>
        <p:xfrm>
          <a:off x="3810000" y="4218493"/>
          <a:ext cx="510540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267"/>
                <a:gridCol w="567267"/>
                <a:gridCol w="567267"/>
                <a:gridCol w="567267"/>
                <a:gridCol w="567267"/>
                <a:gridCol w="567267"/>
                <a:gridCol w="567267"/>
                <a:gridCol w="567267"/>
                <a:gridCol w="5672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85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95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98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99</a:t>
                      </a:r>
                      <a:endParaRPr lang="en-IN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102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108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038600" y="3665476"/>
            <a:ext cx="487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Sorting of neighboring pixels in Ascending Order </a:t>
            </a:r>
            <a:endParaRPr lang="en-IN" dirty="0"/>
          </a:p>
        </p:txBody>
      </p:sp>
      <p:cxnSp>
        <p:nvCxnSpPr>
          <p:cNvPr id="11" name="Straight Arrow Connector 10"/>
          <p:cNvCxnSpPr>
            <a:stCxn id="4" idx="2"/>
            <a:endCxn id="12" idx="0"/>
          </p:cNvCxnSpPr>
          <p:nvPr/>
        </p:nvCxnSpPr>
        <p:spPr>
          <a:xfrm>
            <a:off x="6362701" y="4589333"/>
            <a:ext cx="0" cy="2770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10493" y="4866362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Median</a:t>
            </a:r>
            <a:endParaRPr lang="en-IN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79896172"/>
              </p:ext>
            </p:extLst>
          </p:nvPr>
        </p:nvGraphicFramePr>
        <p:xfrm>
          <a:off x="4994953" y="5148580"/>
          <a:ext cx="457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99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Straight Arrow Connector 26"/>
          <p:cNvCxnSpPr>
            <a:stCxn id="12" idx="1"/>
            <a:endCxn id="24" idx="3"/>
          </p:cNvCxnSpPr>
          <p:nvPr/>
        </p:nvCxnSpPr>
        <p:spPr>
          <a:xfrm flipH="1">
            <a:off x="5452153" y="5051028"/>
            <a:ext cx="458340" cy="2829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4" idx="1"/>
          </p:cNvCxnSpPr>
          <p:nvPr/>
        </p:nvCxnSpPr>
        <p:spPr>
          <a:xfrm flipH="1" flipV="1">
            <a:off x="2133600" y="4419600"/>
            <a:ext cx="2861353" cy="914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93767666"/>
              </p:ext>
            </p:extLst>
          </p:nvPr>
        </p:nvGraphicFramePr>
        <p:xfrm>
          <a:off x="1231900" y="5209163"/>
          <a:ext cx="17526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0"/>
                <a:gridCol w="584200"/>
                <a:gridCol w="584200"/>
              </a:tblGrid>
              <a:tr h="297801"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85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98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7801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99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99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102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7801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90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101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108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2700" y="3987968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 Before Filtering ]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12700" y="5334000"/>
            <a:ext cx="121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 After Filtering ]</a:t>
            </a:r>
            <a:endParaRPr lang="en-IN" dirty="0"/>
          </a:p>
        </p:txBody>
      </p:sp>
      <p:sp>
        <p:nvSpPr>
          <p:cNvPr id="33" name="Down Arrow 32"/>
          <p:cNvSpPr/>
          <p:nvPr/>
        </p:nvSpPr>
        <p:spPr>
          <a:xfrm>
            <a:off x="6185070" y="4019202"/>
            <a:ext cx="29205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5342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Example of Median Filtering</a:t>
            </a:r>
            <a:endParaRPr lang="en-US" sz="20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Helps in reducing salts &amp; pepper noise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698741"/>
            <a:ext cx="2867425" cy="23720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40020"/>
            <a:ext cx="2838846" cy="23434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4800" y="5257798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Coin with 20% salt &amp; Pepper Noise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6629400" y="5283197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Using a 5×5 Median Filter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2749708"/>
            <a:ext cx="2838450" cy="2324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05200" y="5257797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Using a 3×3 Median Filter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86582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Sharpen Filtering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Increases the sharpness of the image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2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Objective is to highlight the intensity details of an image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2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Derivative operators generally increase the sharpness of the image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2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First order and second order derivative operators are used for this purpose</a:t>
            </a:r>
            <a:endParaRPr lang="en-US" sz="22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70396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Sharpen Filtering (cont.…)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29673302"/>
              </p:ext>
            </p:extLst>
          </p:nvPr>
        </p:nvGraphicFramePr>
        <p:xfrm>
          <a:off x="1295400" y="2514600"/>
          <a:ext cx="6096000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First Order</a:t>
                      </a:r>
                      <a:r>
                        <a:rPr lang="en-US" baseline="0" dirty="0" smtClean="0"/>
                        <a:t> Derivative Filter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 Order Derivative Filter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6">
                            <a:lumMod val="75000"/>
                          </a:schemeClr>
                        </a:buClr>
                        <a:buSzPct val="50000"/>
                        <a:buFont typeface="Wingdings" pitchFamily="2" charset="2"/>
                        <a:buChar char="q"/>
                      </a:pPr>
                      <a:r>
                        <a:rPr lang="en-US" sz="2200" dirty="0" smtClean="0"/>
                        <a:t>Must</a:t>
                      </a:r>
                      <a:r>
                        <a:rPr lang="en-US" sz="2200" baseline="0" dirty="0" smtClean="0"/>
                        <a:t> be zero in areas of constant gray level</a:t>
                      </a:r>
                    </a:p>
                    <a:p>
                      <a:pPr marL="285750" indent="-285750">
                        <a:buClr>
                          <a:schemeClr val="accent6">
                            <a:lumMod val="75000"/>
                          </a:schemeClr>
                        </a:buClr>
                        <a:buSzPct val="50000"/>
                        <a:buFont typeface="Wingdings" pitchFamily="2" charset="2"/>
                        <a:buChar char="q"/>
                      </a:pPr>
                      <a:endParaRPr lang="en-US" sz="2200" baseline="0" dirty="0" smtClean="0"/>
                    </a:p>
                    <a:p>
                      <a:pPr marL="285750" indent="-285750">
                        <a:buClr>
                          <a:schemeClr val="accent6">
                            <a:lumMod val="75000"/>
                          </a:schemeClr>
                        </a:buClr>
                        <a:buSzPct val="50000"/>
                        <a:buFont typeface="Wingdings" pitchFamily="2" charset="2"/>
                        <a:buChar char="q"/>
                      </a:pPr>
                      <a:r>
                        <a:rPr lang="en-US" sz="2200" baseline="0" dirty="0" smtClean="0"/>
                        <a:t>Non-zero at the </a:t>
                      </a:r>
                      <a:r>
                        <a:rPr lang="en-US" sz="2200" i="1" baseline="0" dirty="0" smtClean="0"/>
                        <a:t>onset</a:t>
                      </a:r>
                      <a:r>
                        <a:rPr lang="en-US" sz="2200" baseline="0" dirty="0" smtClean="0"/>
                        <a:t> of a gray-level step or ramp</a:t>
                      </a:r>
                    </a:p>
                    <a:p>
                      <a:pPr marL="285750" indent="-285750">
                        <a:buClr>
                          <a:schemeClr val="accent6">
                            <a:lumMod val="75000"/>
                          </a:schemeClr>
                        </a:buClr>
                        <a:buSzPct val="50000"/>
                        <a:buFont typeface="Wingdings" pitchFamily="2" charset="2"/>
                        <a:buChar char="q"/>
                      </a:pPr>
                      <a:endParaRPr lang="en-US" sz="2200" baseline="0" dirty="0" smtClean="0"/>
                    </a:p>
                    <a:p>
                      <a:pPr marL="285750" indent="-285750">
                        <a:buClr>
                          <a:schemeClr val="accent6">
                            <a:lumMod val="75000"/>
                          </a:schemeClr>
                        </a:buClr>
                        <a:buSzPct val="50000"/>
                        <a:buFont typeface="Wingdings" pitchFamily="2" charset="2"/>
                        <a:buChar char="q"/>
                      </a:pPr>
                      <a:r>
                        <a:rPr lang="en-US" sz="2200" baseline="0" dirty="0" smtClean="0"/>
                        <a:t>Non-zero along ramp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6">
                            <a:lumMod val="75000"/>
                          </a:schemeClr>
                        </a:buClr>
                        <a:buSzPct val="50000"/>
                        <a:buFont typeface="Wingdings" pitchFamily="2" charset="2"/>
                        <a:buChar char="q"/>
                      </a:pPr>
                      <a:r>
                        <a:rPr lang="en-US" sz="2200" dirty="0" smtClean="0"/>
                        <a:t>Zero in flat areas</a:t>
                      </a:r>
                    </a:p>
                    <a:p>
                      <a:pPr marL="285750" indent="-285750">
                        <a:buClr>
                          <a:schemeClr val="accent6">
                            <a:lumMod val="75000"/>
                          </a:schemeClr>
                        </a:buClr>
                        <a:buSzPct val="50000"/>
                        <a:buFont typeface="Wingdings" pitchFamily="2" charset="2"/>
                        <a:buChar char="q"/>
                      </a:pPr>
                      <a:endParaRPr lang="en-US" sz="2200" dirty="0" smtClean="0"/>
                    </a:p>
                    <a:p>
                      <a:pPr marL="285750" indent="-285750">
                        <a:buClr>
                          <a:schemeClr val="accent6">
                            <a:lumMod val="75000"/>
                          </a:schemeClr>
                        </a:buClr>
                        <a:buSzPct val="50000"/>
                        <a:buFont typeface="Wingdings" pitchFamily="2" charset="2"/>
                        <a:buChar char="q"/>
                      </a:pPr>
                      <a:endParaRPr lang="en-US" sz="2200" dirty="0" smtClean="0"/>
                    </a:p>
                    <a:p>
                      <a:pPr marL="285750" indent="-285750">
                        <a:buClr>
                          <a:schemeClr val="accent6">
                            <a:lumMod val="75000"/>
                          </a:schemeClr>
                        </a:buClr>
                        <a:buSzPct val="50000"/>
                        <a:buFont typeface="Wingdings" pitchFamily="2" charset="2"/>
                        <a:buChar char="q"/>
                      </a:pPr>
                      <a:r>
                        <a:rPr lang="en-US" sz="2200" dirty="0" smtClean="0"/>
                        <a:t>Non-zero at the </a:t>
                      </a:r>
                      <a:r>
                        <a:rPr lang="en-US" sz="2200" i="1" dirty="0" smtClean="0"/>
                        <a:t>onset and end</a:t>
                      </a:r>
                      <a:r>
                        <a:rPr lang="en-US" sz="2200" dirty="0" smtClean="0"/>
                        <a:t> of a gray level step or ramp</a:t>
                      </a:r>
                    </a:p>
                    <a:p>
                      <a:pPr marL="285750" indent="-285750">
                        <a:buClr>
                          <a:schemeClr val="accent6">
                            <a:lumMod val="75000"/>
                          </a:schemeClr>
                        </a:buClr>
                        <a:buSzPct val="50000"/>
                        <a:buFont typeface="Wingdings" pitchFamily="2" charset="2"/>
                        <a:buChar char="q"/>
                      </a:pPr>
                      <a:endParaRPr lang="en-US" sz="2200" dirty="0" smtClean="0"/>
                    </a:p>
                    <a:p>
                      <a:pPr marL="285750" indent="-285750">
                        <a:buClr>
                          <a:schemeClr val="accent6">
                            <a:lumMod val="75000"/>
                          </a:schemeClr>
                        </a:buClr>
                        <a:buSzPct val="50000"/>
                        <a:buFont typeface="Wingdings" pitchFamily="2" charset="2"/>
                        <a:buChar char="q"/>
                      </a:pPr>
                      <a:r>
                        <a:rPr lang="en-US" sz="2200" dirty="0" smtClean="0"/>
                        <a:t>Zero along ramp of constant slope</a:t>
                      </a:r>
                      <a:endParaRPr lang="en-IN" sz="2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23819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Sharpen Filtering (cont.…)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Derivative in continuous domain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200" dirty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2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Derivative in discrete domain</a:t>
            </a:r>
          </a:p>
          <a:p>
            <a:pPr lvl="3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dirty="0" smtClean="0"/>
              <a:t>In image, the smallest possible value of </a:t>
            </a:r>
            <a:r>
              <a:rPr lang="en-US" b="1" dirty="0" smtClean="0"/>
              <a:t>‘</a:t>
            </a:r>
            <a:r>
              <a:rPr lang="en-US" b="1" i="1" dirty="0" smtClean="0"/>
              <a:t>h’ </a:t>
            </a:r>
            <a:r>
              <a:rPr lang="en-US" dirty="0" smtClean="0"/>
              <a:t>is </a:t>
            </a:r>
            <a:r>
              <a:rPr lang="en-US" b="1" dirty="0" smtClean="0"/>
              <a:t>1, </a:t>
            </a:r>
            <a:r>
              <a:rPr lang="en-US" dirty="0" smtClean="0"/>
              <a:t> then the discrete version of derivative is</a:t>
            </a:r>
            <a:endParaRPr lang="en-US" i="1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114832946"/>
              </p:ext>
            </p:extLst>
          </p:nvPr>
        </p:nvGraphicFramePr>
        <p:xfrm>
          <a:off x="1981200" y="2514600"/>
          <a:ext cx="3429000" cy="762000"/>
        </p:xfrm>
        <a:graphic>
          <a:graphicData uri="http://schemas.openxmlformats.org/presentationml/2006/ole">
            <p:oleObj spid="_x0000_s37989" name="Equation" r:id="rId4" imgW="1562040" imgH="393480" progId="Equation.3">
              <p:embed/>
            </p:oleObj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515922185"/>
              </p:ext>
            </p:extLst>
          </p:nvPr>
        </p:nvGraphicFramePr>
        <p:xfrm>
          <a:off x="2057400" y="4419600"/>
          <a:ext cx="1905000" cy="762000"/>
        </p:xfrm>
        <a:graphic>
          <a:graphicData uri="http://schemas.openxmlformats.org/presentationml/2006/ole">
            <p:oleObj spid="_x0000_s37990" name="Equation" r:id="rId5" imgW="1282680" imgH="393480" progId="Equation.3">
              <p:embed/>
            </p:oleObj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4191000" y="4800600"/>
            <a:ext cx="9906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10200" y="4610100"/>
            <a:ext cx="2438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 Order Derivative</a:t>
            </a:r>
            <a:endParaRPr lang="en-IN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671664058"/>
              </p:ext>
            </p:extLst>
          </p:nvPr>
        </p:nvGraphicFramePr>
        <p:xfrm>
          <a:off x="1363663" y="5387975"/>
          <a:ext cx="3927475" cy="730250"/>
        </p:xfrm>
        <a:graphic>
          <a:graphicData uri="http://schemas.openxmlformats.org/presentationml/2006/ole">
            <p:oleObj spid="_x0000_s37991" name="Equation" r:id="rId6" imgW="2070000" imgH="419040" progId="Equation.3">
              <p:embed/>
            </p:oleObj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5257800" y="5785366"/>
            <a:ext cx="6096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67400" y="56007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 Order Derivative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66963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Point Processing Techniques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/>
              <a:t>Neighborhood = 1x1 </a:t>
            </a:r>
            <a:r>
              <a:rPr lang="en-US" sz="2800" dirty="0" smtClean="0"/>
              <a:t>pixel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Point operations are</a:t>
            </a:r>
            <a:r>
              <a:rPr lang="en-US" sz="2800" dirty="0" smtClean="0">
                <a:solidFill>
                  <a:srgbClr val="FF0000"/>
                </a:solidFill>
              </a:rPr>
              <a:t> zero-memory </a:t>
            </a:r>
            <a:r>
              <a:rPr lang="en-US" sz="2800" dirty="0" smtClean="0"/>
              <a:t>operations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800" dirty="0" smtClean="0"/>
              <a:t> depends on only the value of </a:t>
            </a:r>
            <a:r>
              <a:rPr lang="en-US" sz="2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 smtClean="0"/>
              <a:t> at </a:t>
            </a:r>
            <a:r>
              <a:rPr lang="en-US" sz="2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(x, y)</a:t>
            </a:r>
          </a:p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  <a:defRPr/>
            </a:pP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dirty="0" smtClean="0"/>
              <a:t> </a:t>
            </a:r>
            <a:r>
              <a:rPr lang="en-US" sz="2800" dirty="0"/>
              <a:t>= gray level (or intensity or mapping) transformation function</a:t>
            </a:r>
          </a:p>
          <a:p>
            <a:pPr algn="ctr">
              <a:lnSpc>
                <a:spcPct val="90000"/>
              </a:lnSpc>
              <a:buNone/>
              <a:defRPr/>
            </a:pPr>
            <a:r>
              <a:rPr lang="en-US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s = T(r)</a:t>
            </a:r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sz="2800" dirty="0" smtClean="0"/>
              <a:t>		Where </a:t>
            </a:r>
            <a:endParaRPr lang="en-US" sz="2800" dirty="0"/>
          </a:p>
          <a:p>
            <a:pPr marL="457200" lvl="1" indent="0">
              <a:lnSpc>
                <a:spcPct val="90000"/>
              </a:lnSpc>
              <a:buNone/>
              <a:defRPr/>
            </a:pP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			r</a:t>
            </a:r>
            <a:r>
              <a:rPr lang="en-US" sz="2400" dirty="0" smtClean="0"/>
              <a:t> </a:t>
            </a:r>
            <a:r>
              <a:rPr lang="en-US" sz="2400" dirty="0"/>
              <a:t>= gray level of </a:t>
            </a:r>
            <a:r>
              <a:rPr lang="en-US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f(x</a:t>
            </a:r>
            <a:r>
              <a:rPr lang="en-US" sz="32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, y</a:t>
            </a:r>
            <a:r>
              <a:rPr lang="en-US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57200" lvl="1" indent="0">
              <a:lnSpc>
                <a:spcPct val="90000"/>
              </a:lnSpc>
              <a:buNone/>
              <a:defRPr/>
            </a:pP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			s</a:t>
            </a:r>
            <a:r>
              <a:rPr lang="en-US" sz="2400" dirty="0" smtClean="0"/>
              <a:t> </a:t>
            </a:r>
            <a:r>
              <a:rPr lang="en-US" sz="2400" dirty="0"/>
              <a:t>= gray level of </a:t>
            </a:r>
            <a:r>
              <a:rPr lang="en-US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g(x</a:t>
            </a:r>
            <a:r>
              <a:rPr lang="en-US" sz="32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, y</a:t>
            </a:r>
            <a:r>
              <a:rPr lang="en-US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  <a:endParaRPr lang="th-TH" sz="3200" b="1" i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b="1" i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3855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Sharpen Filtering (cont.…)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="" xmlns:p14="http://schemas.microsoft.com/office/powerpoint/2010/main" val="2709622051"/>
              </p:ext>
            </p:extLst>
          </p:nvPr>
        </p:nvGraphicFramePr>
        <p:xfrm>
          <a:off x="457200" y="2362200"/>
          <a:ext cx="79248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362253702"/>
              </p:ext>
            </p:extLst>
          </p:nvPr>
        </p:nvGraphicFramePr>
        <p:xfrm>
          <a:off x="838200" y="4191000"/>
          <a:ext cx="73151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052"/>
                <a:gridCol w="318052"/>
                <a:gridCol w="318052"/>
                <a:gridCol w="318052"/>
                <a:gridCol w="318052"/>
                <a:gridCol w="318052"/>
                <a:gridCol w="318052"/>
                <a:gridCol w="318052"/>
                <a:gridCol w="318052"/>
                <a:gridCol w="318052"/>
                <a:gridCol w="318052"/>
                <a:gridCol w="318052"/>
                <a:gridCol w="318052"/>
                <a:gridCol w="318052"/>
                <a:gridCol w="318052"/>
                <a:gridCol w="318052"/>
                <a:gridCol w="318052"/>
                <a:gridCol w="318052"/>
                <a:gridCol w="318052"/>
                <a:gridCol w="318052"/>
                <a:gridCol w="318052"/>
                <a:gridCol w="318052"/>
                <a:gridCol w="3180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295898"/>
            <a:ext cx="6731000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478859" y="4761468"/>
            <a:ext cx="328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</a:t>
            </a:r>
            <a:r>
              <a:rPr lang="en-US" b="1" i="1" dirty="0" smtClean="0"/>
              <a:t>’</a:t>
            </a:r>
            <a:endParaRPr lang="en-IN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419547" y="5295896"/>
            <a:ext cx="38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</a:t>
            </a:r>
            <a:r>
              <a:rPr lang="en-US" b="1" i="1" dirty="0" smtClean="0"/>
              <a:t>’’</a:t>
            </a:r>
            <a:endParaRPr lang="en-IN" b="1" i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874000" y="4946134"/>
            <a:ext cx="545547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874000" y="5480562"/>
            <a:ext cx="545547" cy="42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256866" y="4184134"/>
            <a:ext cx="873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1D Signal</a:t>
            </a:r>
            <a:endParaRPr lang="en-IN" sz="1400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31900" y="58801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[Observation of 1</a:t>
            </a:r>
            <a:r>
              <a:rPr lang="en-US" b="1" baseline="30000" dirty="0" smtClean="0"/>
              <a:t>st</a:t>
            </a:r>
            <a:r>
              <a:rPr lang="en-US" b="1" dirty="0" smtClean="0"/>
              <a:t> order and 2</a:t>
            </a:r>
            <a:r>
              <a:rPr lang="en-US" b="1" baseline="30000" dirty="0" smtClean="0"/>
              <a:t>nd</a:t>
            </a:r>
            <a:r>
              <a:rPr lang="en-US" b="1" dirty="0" smtClean="0"/>
              <a:t> order Derivative over a 1-D signal]</a:t>
            </a:r>
            <a:endParaRPr lang="en-IN" b="1" dirty="0"/>
          </a:p>
        </p:txBody>
      </p:sp>
    </p:spTree>
    <p:extLst>
      <p:ext uri="{BB962C8B-B14F-4D97-AF65-F5344CB8AC3E}">
        <p14:creationId xmlns="" xmlns:p14="http://schemas.microsoft.com/office/powerpoint/2010/main" val="153928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Sharpen Filtering (cont.…)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Observations from the previous Example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order derivative generally produces thicker edges in an image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 order derivative gives stronger response to fine details such as thin lines and isolated points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order derivative has stronger response to gray level step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 order derivative produces a double response at step edges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We can conclude that 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order derivative are better suited for image enhancement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Most widely used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derivative is </a:t>
            </a:r>
            <a:r>
              <a:rPr lang="en-US" sz="2000" b="1" i="1" dirty="0" smtClean="0"/>
              <a:t>Laplacian Operator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0140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Sharpen Filtering (cont.…)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Formulation of Laplacian </a:t>
            </a:r>
            <a:r>
              <a:rPr lang="en-US" sz="2400" dirty="0"/>
              <a:t>operator </a:t>
            </a:r>
            <a:endParaRPr lang="en-US" sz="24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Laplacian of a function in continuous domain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Laplacian in discrete domain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  <a:p>
            <a:pPr marL="914400" lvl="2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498096569"/>
              </p:ext>
            </p:extLst>
          </p:nvPr>
        </p:nvGraphicFramePr>
        <p:xfrm>
          <a:off x="2895600" y="2971800"/>
          <a:ext cx="1905000" cy="685800"/>
        </p:xfrm>
        <a:graphic>
          <a:graphicData uri="http://schemas.openxmlformats.org/presentationml/2006/ole">
            <p:oleObj spid="_x0000_s39996" name="Equation" r:id="rId4" imgW="1143000" imgH="444240" progId="Equation.3">
              <p:embed/>
            </p:oleObj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914795832"/>
              </p:ext>
            </p:extLst>
          </p:nvPr>
        </p:nvGraphicFramePr>
        <p:xfrm>
          <a:off x="2438400" y="4114800"/>
          <a:ext cx="3733800" cy="1371600"/>
        </p:xfrm>
        <a:graphic>
          <a:graphicData uri="http://schemas.openxmlformats.org/presentationml/2006/ole">
            <p:oleObj spid="_x0000_s39997" name="Equation" r:id="rId5" imgW="2489040" imgH="88884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57959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Sharpen Filtering (cont.…)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Formulation of Laplacian </a:t>
            </a:r>
            <a:r>
              <a:rPr lang="en-US" sz="2400" dirty="0"/>
              <a:t>operator </a:t>
            </a:r>
            <a:r>
              <a:rPr lang="en-US" sz="2400" dirty="0" smtClean="0"/>
              <a:t>(cont.…)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Laplacian of a function in discrete domain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Laplacian masks</a:t>
            </a:r>
            <a:endParaRPr lang="en-US" sz="16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000" dirty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0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  <a:p>
            <a:pPr marL="914400" lvl="2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929034259"/>
              </p:ext>
            </p:extLst>
          </p:nvPr>
        </p:nvGraphicFramePr>
        <p:xfrm>
          <a:off x="838200" y="3048000"/>
          <a:ext cx="8051800" cy="838200"/>
        </p:xfrm>
        <a:graphic>
          <a:graphicData uri="http://schemas.openxmlformats.org/presentationml/2006/ole">
            <p:oleObj spid="_x0000_s40991" name="Equation" r:id="rId4" imgW="4825800" imgH="444240" progId="Equation.3">
              <p:embed/>
            </p:oleObj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62426515"/>
              </p:ext>
            </p:extLst>
          </p:nvPr>
        </p:nvGraphicFramePr>
        <p:xfrm>
          <a:off x="1524000" y="4495800"/>
          <a:ext cx="12192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/>
                <a:gridCol w="406400"/>
                <a:gridCol w="406400"/>
              </a:tblGrid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-4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41571516"/>
              </p:ext>
            </p:extLst>
          </p:nvPr>
        </p:nvGraphicFramePr>
        <p:xfrm>
          <a:off x="3276600" y="4495800"/>
          <a:ext cx="12192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/>
                <a:gridCol w="406400"/>
                <a:gridCol w="406400"/>
              </a:tblGrid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52600" y="55118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 Horizontal &amp; vertical Lines</a:t>
            </a:r>
            <a:endParaRPr lang="en-IN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12544399"/>
              </p:ext>
            </p:extLst>
          </p:nvPr>
        </p:nvGraphicFramePr>
        <p:xfrm>
          <a:off x="6019800" y="4419600"/>
          <a:ext cx="12192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/>
                <a:gridCol w="406400"/>
                <a:gridCol w="406400"/>
              </a:tblGrid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-8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43233823"/>
              </p:ext>
            </p:extLst>
          </p:nvPr>
        </p:nvGraphicFramePr>
        <p:xfrm>
          <a:off x="7467600" y="4419600"/>
          <a:ext cx="12192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/>
                <a:gridCol w="406400"/>
                <a:gridCol w="406400"/>
              </a:tblGrid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905500" y="54864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 Horizontal &amp; vertical and diagonal Lines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99253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Sharpen Filtering (cont.…)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Example using  Laplacian Operator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78100"/>
            <a:ext cx="3124200" cy="358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705100"/>
            <a:ext cx="2819400" cy="3429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744412" y="3276600"/>
            <a:ext cx="762000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1000" y="3957935"/>
            <a:ext cx="807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Blurry </a:t>
            </a:r>
          </a:p>
          <a:p>
            <a:r>
              <a:rPr lang="en-US" dirty="0" smtClean="0"/>
              <a:t>Moon</a:t>
            </a:r>
          </a:p>
          <a:p>
            <a:r>
              <a:rPr lang="en-US" dirty="0" smtClean="0"/>
              <a:t> image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7878885" y="4114800"/>
            <a:ext cx="11608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Enhanced </a:t>
            </a:r>
          </a:p>
          <a:p>
            <a:r>
              <a:rPr lang="en-US" dirty="0" smtClean="0"/>
              <a:t> image </a:t>
            </a:r>
          </a:p>
          <a:p>
            <a:r>
              <a:rPr lang="en-US" dirty="0" smtClean="0"/>
              <a:t>using </a:t>
            </a:r>
          </a:p>
          <a:p>
            <a:r>
              <a:rPr lang="en-US" dirty="0" smtClean="0"/>
              <a:t>Laplacian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620000" y="3733800"/>
            <a:ext cx="76200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649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4000" dirty="0" smtClean="0"/>
          </a:p>
          <a:p>
            <a:pPr algn="ctr">
              <a:buNone/>
            </a:pPr>
            <a:endParaRPr lang="en-US" sz="4000" smtClean="0"/>
          </a:p>
          <a:p>
            <a:pPr algn="ctr">
              <a:buNone/>
            </a:pPr>
            <a:r>
              <a:rPr lang="en-US" sz="4000" smtClean="0"/>
              <a:t>Thanks </a:t>
            </a:r>
            <a:r>
              <a:rPr lang="en-US" sz="4000" dirty="0" smtClean="0"/>
              <a:t>for your kind attention   !!!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3-basic Gray level Transformation Functions</a:t>
            </a:r>
            <a:endParaRPr lang="en-IN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Linear Functions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Identity transformation</a:t>
            </a:r>
            <a:endParaRPr lang="en-US" sz="20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Negative transformation</a:t>
            </a:r>
            <a:endParaRPr lang="en-US" sz="20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Logarithm function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Log  </a:t>
            </a:r>
            <a:r>
              <a:rPr lang="en-US" sz="2000" dirty="0" smtClean="0"/>
              <a:t>transformation 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I</a:t>
            </a:r>
            <a:r>
              <a:rPr lang="en-US" sz="2000" dirty="0" smtClean="0"/>
              <a:t>nverse-log </a:t>
            </a:r>
            <a:r>
              <a:rPr lang="en-US" sz="2000" dirty="0"/>
              <a:t>transformation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Power-law </a:t>
            </a:r>
            <a:r>
              <a:rPr lang="en-US" sz="2400" dirty="0"/>
              <a:t>function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n</a:t>
            </a:r>
            <a:r>
              <a:rPr lang="en-US" sz="2000" baseline="30000" dirty="0"/>
              <a:t>th</a:t>
            </a:r>
            <a:r>
              <a:rPr lang="en-US" sz="2000" dirty="0"/>
              <a:t> power </a:t>
            </a:r>
            <a:r>
              <a:rPr lang="en-US" sz="2000" dirty="0" smtClean="0"/>
              <a:t>transformation 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n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</a:t>
            </a:r>
            <a:r>
              <a:rPr lang="en-US" sz="2000" dirty="0"/>
              <a:t>root </a:t>
            </a:r>
            <a:r>
              <a:rPr lang="en-US" sz="2000" dirty="0" smtClean="0"/>
              <a:t>transformation</a:t>
            </a:r>
            <a:endParaRPr lang="th-TH" sz="2000" dirty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2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lum bright="-30000" contrast="48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5534"/>
          <a:stretch>
            <a:fillRect/>
          </a:stretch>
        </p:blipFill>
        <p:spPr bwMode="auto">
          <a:xfrm>
            <a:off x="4724400" y="2590800"/>
            <a:ext cx="41783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21083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</TotalTime>
  <Words>4166</Words>
  <Application>Microsoft Office PowerPoint</Application>
  <PresentationFormat>On-screen Show (4:3)</PresentationFormat>
  <Paragraphs>1296</Paragraphs>
  <Slides>85</Slides>
  <Notes>84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88" baseType="lpstr">
      <vt:lpstr>Office Theme</vt:lpstr>
      <vt:lpstr>Equation</vt:lpstr>
      <vt:lpstr>Bitmap Image</vt:lpstr>
      <vt:lpstr>Image Enhancement</vt:lpstr>
      <vt:lpstr>Sometimes Image is not perfect!!</vt:lpstr>
      <vt:lpstr>What is Image Enhancement</vt:lpstr>
      <vt:lpstr>Different Enhancement Techniques</vt:lpstr>
      <vt:lpstr>What is a good image?</vt:lpstr>
      <vt:lpstr>Spatial Domain Enhancement Techniques</vt:lpstr>
      <vt:lpstr>Neighbourhood</vt:lpstr>
      <vt:lpstr>Point Processing Techniques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cont.…)</vt:lpstr>
      <vt:lpstr>Summary of Point Processing Techniques</vt:lpstr>
      <vt:lpstr>Histogram Processing Techniques</vt:lpstr>
      <vt:lpstr>Why Histogram Processing Techniques?</vt:lpstr>
      <vt:lpstr>Why Histogram Processing Techniques?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Mask Processing Techniques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Slide 85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Enhancement</dc:title>
  <dc:creator>Ajay</dc:creator>
  <cp:lastModifiedBy>ratnakar</cp:lastModifiedBy>
  <cp:revision>224</cp:revision>
  <dcterms:created xsi:type="dcterms:W3CDTF">2006-08-16T00:00:00Z</dcterms:created>
  <dcterms:modified xsi:type="dcterms:W3CDTF">2016-08-22T03:57:22Z</dcterms:modified>
</cp:coreProperties>
</file>